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3.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4.xml" ContentType="application/vnd.openxmlformats-officedocument.themeOverride+xml"/>
  <Override PartName="/ppt/notesSlides/notesSlide90.xml" ContentType="application/vnd.openxmlformats-officedocument.presentationml.notesSlide+xml"/>
  <Override PartName="/ppt/theme/themeOverride5.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6.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834" r:id="rId3"/>
    <p:sldMasterId id="2147483848" r:id="rId4"/>
    <p:sldMasterId id="2147483861" r:id="rId5"/>
    <p:sldMasterId id="2147483873" r:id="rId6"/>
    <p:sldMasterId id="2147483885" r:id="rId7"/>
    <p:sldMasterId id="2147483899" r:id="rId8"/>
    <p:sldMasterId id="2147483902" r:id="rId9"/>
    <p:sldMasterId id="2147483906" r:id="rId10"/>
    <p:sldMasterId id="2147483994" r:id="rId11"/>
    <p:sldMasterId id="2147484008" r:id="rId12"/>
    <p:sldMasterId id="2147484020" r:id="rId13"/>
    <p:sldMasterId id="2147484049" r:id="rId14"/>
    <p:sldMasterId id="2147484061" r:id="rId15"/>
    <p:sldMasterId id="2147484064" r:id="rId16"/>
  </p:sldMasterIdLst>
  <p:notesMasterIdLst>
    <p:notesMasterId r:id="rId158"/>
  </p:notesMasterIdLst>
  <p:sldIdLst>
    <p:sldId id="329" r:id="rId17"/>
    <p:sldId id="459" r:id="rId18"/>
    <p:sldId id="460" r:id="rId19"/>
    <p:sldId id="461" r:id="rId20"/>
    <p:sldId id="462" r:id="rId21"/>
    <p:sldId id="463" r:id="rId22"/>
    <p:sldId id="464" r:id="rId23"/>
    <p:sldId id="465" r:id="rId24"/>
    <p:sldId id="470" r:id="rId25"/>
    <p:sldId id="512" r:id="rId26"/>
    <p:sldId id="316" r:id="rId27"/>
    <p:sldId id="317" r:id="rId28"/>
    <p:sldId id="467" r:id="rId29"/>
    <p:sldId id="328" r:id="rId30"/>
    <p:sldId id="468" r:id="rId31"/>
    <p:sldId id="469" r:id="rId32"/>
    <p:sldId id="330" r:id="rId33"/>
    <p:sldId id="331" r:id="rId34"/>
    <p:sldId id="332" r:id="rId35"/>
    <p:sldId id="333" r:id="rId36"/>
    <p:sldId id="335" r:id="rId37"/>
    <p:sldId id="334" r:id="rId38"/>
    <p:sldId id="337" r:id="rId39"/>
    <p:sldId id="338" r:id="rId40"/>
    <p:sldId id="257" r:id="rId41"/>
    <p:sldId id="427" r:id="rId42"/>
    <p:sldId id="428" r:id="rId43"/>
    <p:sldId id="429" r:id="rId44"/>
    <p:sldId id="430" r:id="rId45"/>
    <p:sldId id="431" r:id="rId46"/>
    <p:sldId id="435" r:id="rId47"/>
    <p:sldId id="432" r:id="rId48"/>
    <p:sldId id="433" r:id="rId49"/>
    <p:sldId id="434" r:id="rId50"/>
    <p:sldId id="339" r:id="rId51"/>
    <p:sldId id="340" r:id="rId52"/>
    <p:sldId id="341" r:id="rId53"/>
    <p:sldId id="342" r:id="rId54"/>
    <p:sldId id="336" r:id="rId55"/>
    <p:sldId id="419" r:id="rId56"/>
    <p:sldId id="436" r:id="rId57"/>
    <p:sldId id="344" r:id="rId58"/>
    <p:sldId id="345" r:id="rId59"/>
    <p:sldId id="422" r:id="rId60"/>
    <p:sldId id="445" r:id="rId61"/>
    <p:sldId id="346" r:id="rId62"/>
    <p:sldId id="442" r:id="rId63"/>
    <p:sldId id="443" r:id="rId64"/>
    <p:sldId id="347" r:id="rId65"/>
    <p:sldId id="348" r:id="rId66"/>
    <p:sldId id="349" r:id="rId67"/>
    <p:sldId id="350" r:id="rId68"/>
    <p:sldId id="351" r:id="rId69"/>
    <p:sldId id="352" r:id="rId70"/>
    <p:sldId id="353" r:id="rId71"/>
    <p:sldId id="354" r:id="rId72"/>
    <p:sldId id="355" r:id="rId73"/>
    <p:sldId id="356"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7" r:id="rId95"/>
    <p:sldId id="378" r:id="rId96"/>
    <p:sldId id="379" r:id="rId97"/>
    <p:sldId id="380" r:id="rId98"/>
    <p:sldId id="381" r:id="rId99"/>
    <p:sldId id="382" r:id="rId100"/>
    <p:sldId id="383" r:id="rId101"/>
    <p:sldId id="384" r:id="rId102"/>
    <p:sldId id="385" r:id="rId103"/>
    <p:sldId id="485" r:id="rId104"/>
    <p:sldId id="386" r:id="rId105"/>
    <p:sldId id="387" r:id="rId106"/>
    <p:sldId id="388" r:id="rId107"/>
    <p:sldId id="389" r:id="rId108"/>
    <p:sldId id="390" r:id="rId109"/>
    <p:sldId id="391" r:id="rId110"/>
    <p:sldId id="392" r:id="rId111"/>
    <p:sldId id="393" r:id="rId112"/>
    <p:sldId id="394" r:id="rId113"/>
    <p:sldId id="395" r:id="rId114"/>
    <p:sldId id="466" r:id="rId115"/>
    <p:sldId id="397" r:id="rId116"/>
    <p:sldId id="398" r:id="rId117"/>
    <p:sldId id="399" r:id="rId118"/>
    <p:sldId id="508" r:id="rId119"/>
    <p:sldId id="528" r:id="rId120"/>
    <p:sldId id="477" r:id="rId121"/>
    <p:sldId id="478" r:id="rId122"/>
    <p:sldId id="509" r:id="rId123"/>
    <p:sldId id="510" r:id="rId124"/>
    <p:sldId id="520" r:id="rId125"/>
    <p:sldId id="517" r:id="rId126"/>
    <p:sldId id="522" r:id="rId127"/>
    <p:sldId id="523" r:id="rId128"/>
    <p:sldId id="521" r:id="rId129"/>
    <p:sldId id="400" r:id="rId130"/>
    <p:sldId id="524" r:id="rId131"/>
    <p:sldId id="518" r:id="rId132"/>
    <p:sldId id="495" r:id="rId133"/>
    <p:sldId id="423" r:id="rId134"/>
    <p:sldId id="503" r:id="rId135"/>
    <p:sldId id="525" r:id="rId136"/>
    <p:sldId id="516" r:id="rId137"/>
    <p:sldId id="447" r:id="rId138"/>
    <p:sldId id="499" r:id="rId139"/>
    <p:sldId id="448" r:id="rId140"/>
    <p:sldId id="453" r:id="rId141"/>
    <p:sldId id="454" r:id="rId142"/>
    <p:sldId id="455" r:id="rId143"/>
    <p:sldId id="513" r:id="rId144"/>
    <p:sldId id="484" r:id="rId145"/>
    <p:sldId id="511" r:id="rId146"/>
    <p:sldId id="529" r:id="rId147"/>
    <p:sldId id="530" r:id="rId148"/>
    <p:sldId id="487" r:id="rId149"/>
    <p:sldId id="527" r:id="rId150"/>
    <p:sldId id="456" r:id="rId151"/>
    <p:sldId id="439" r:id="rId152"/>
    <p:sldId id="514" r:id="rId153"/>
    <p:sldId id="483" r:id="rId154"/>
    <p:sldId id="493" r:id="rId155"/>
    <p:sldId id="531" r:id="rId156"/>
    <p:sldId id="533" r:id="rId1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0" autoAdjust="0"/>
    <p:restoredTop sz="87609" autoAdjust="0"/>
  </p:normalViewPr>
  <p:slideViewPr>
    <p:cSldViewPr snapToGrid="0" snapToObjects="1">
      <p:cViewPr varScale="1">
        <p:scale>
          <a:sx n="102" d="100"/>
          <a:sy n="102" d="100"/>
        </p:scale>
        <p:origin x="-1616" y="-112"/>
      </p:cViewPr>
      <p:guideLst>
        <p:guide orient="horz" pos="2139"/>
        <p:guide pos="2880"/>
      </p:guideLst>
    </p:cSldViewPr>
  </p:slideViewPr>
  <p:notesTextViewPr>
    <p:cViewPr>
      <p:scale>
        <a:sx n="100" d="100"/>
        <a:sy n="100" d="100"/>
      </p:scale>
      <p:origin x="0" y="0"/>
    </p:cViewPr>
  </p:notesTextViewPr>
  <p:sorterViewPr>
    <p:cViewPr>
      <p:scale>
        <a:sx n="102" d="100"/>
        <a:sy n="102" d="100"/>
      </p:scale>
      <p:origin x="0" y="1718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26.xml"/><Relationship Id="rId143" Type="http://schemas.openxmlformats.org/officeDocument/2006/relationships/slide" Target="slides/slide127.xml"/><Relationship Id="rId144" Type="http://schemas.openxmlformats.org/officeDocument/2006/relationships/slide" Target="slides/slide128.xml"/><Relationship Id="rId145" Type="http://schemas.openxmlformats.org/officeDocument/2006/relationships/slide" Target="slides/slide129.xml"/><Relationship Id="rId146" Type="http://schemas.openxmlformats.org/officeDocument/2006/relationships/slide" Target="slides/slide130.xml"/><Relationship Id="rId147" Type="http://schemas.openxmlformats.org/officeDocument/2006/relationships/slide" Target="slides/slide131.xml"/><Relationship Id="rId148" Type="http://schemas.openxmlformats.org/officeDocument/2006/relationships/slide" Target="slides/slide132.xml"/><Relationship Id="rId149" Type="http://schemas.openxmlformats.org/officeDocument/2006/relationships/slide" Target="slides/slide13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 Id="rId110" Type="http://schemas.openxmlformats.org/officeDocument/2006/relationships/slide" Target="slides/slide94.xml"/><Relationship Id="rId111" Type="http://schemas.openxmlformats.org/officeDocument/2006/relationships/slide" Target="slides/slide95.xml"/><Relationship Id="rId112" Type="http://schemas.openxmlformats.org/officeDocument/2006/relationships/slide" Target="slides/slide96.xml"/><Relationship Id="rId113" Type="http://schemas.openxmlformats.org/officeDocument/2006/relationships/slide" Target="slides/slide97.xml"/><Relationship Id="rId114" Type="http://schemas.openxmlformats.org/officeDocument/2006/relationships/slide" Target="slides/slide98.xml"/><Relationship Id="rId115" Type="http://schemas.openxmlformats.org/officeDocument/2006/relationships/slide" Target="slides/slide99.xml"/><Relationship Id="rId116" Type="http://schemas.openxmlformats.org/officeDocument/2006/relationships/slide" Target="slides/slide100.xml"/><Relationship Id="rId117" Type="http://schemas.openxmlformats.org/officeDocument/2006/relationships/slide" Target="slides/slide101.xml"/><Relationship Id="rId118" Type="http://schemas.openxmlformats.org/officeDocument/2006/relationships/slide" Target="slides/slide102.xml"/><Relationship Id="rId119" Type="http://schemas.openxmlformats.org/officeDocument/2006/relationships/slide" Target="slides/slide103.xml"/><Relationship Id="rId150" Type="http://schemas.openxmlformats.org/officeDocument/2006/relationships/slide" Target="slides/slide134.xml"/><Relationship Id="rId151" Type="http://schemas.openxmlformats.org/officeDocument/2006/relationships/slide" Target="slides/slide135.xml"/><Relationship Id="rId152" Type="http://schemas.openxmlformats.org/officeDocument/2006/relationships/slide" Target="slides/slide13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153" Type="http://schemas.openxmlformats.org/officeDocument/2006/relationships/slide" Target="slides/slide137.xml"/><Relationship Id="rId154" Type="http://schemas.openxmlformats.org/officeDocument/2006/relationships/slide" Target="slides/slide138.xml"/><Relationship Id="rId155" Type="http://schemas.openxmlformats.org/officeDocument/2006/relationships/slide" Target="slides/slide139.xml"/><Relationship Id="rId156" Type="http://schemas.openxmlformats.org/officeDocument/2006/relationships/slide" Target="slides/slide140.xml"/><Relationship Id="rId157" Type="http://schemas.openxmlformats.org/officeDocument/2006/relationships/slide" Target="slides/slide141.xml"/><Relationship Id="rId158" Type="http://schemas.openxmlformats.org/officeDocument/2006/relationships/notesMaster" Target="notesMasters/notesMaster1.xml"/><Relationship Id="rId159" Type="http://schemas.openxmlformats.org/officeDocument/2006/relationships/printerSettings" Target="printerSettings/printerSettings1.bin"/><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slide" Target="slides/slide79.xml"/><Relationship Id="rId96" Type="http://schemas.openxmlformats.org/officeDocument/2006/relationships/slide" Target="slides/slide80.xml"/><Relationship Id="rId97" Type="http://schemas.openxmlformats.org/officeDocument/2006/relationships/slide" Target="slides/slide81.xml"/><Relationship Id="rId98" Type="http://schemas.openxmlformats.org/officeDocument/2006/relationships/slide" Target="slides/slide82.xml"/><Relationship Id="rId99" Type="http://schemas.openxmlformats.org/officeDocument/2006/relationships/slide" Target="slides/slide83.xml"/><Relationship Id="rId120" Type="http://schemas.openxmlformats.org/officeDocument/2006/relationships/slide" Target="slides/slide104.xml"/><Relationship Id="rId121" Type="http://schemas.openxmlformats.org/officeDocument/2006/relationships/slide" Target="slides/slide105.xml"/><Relationship Id="rId122" Type="http://schemas.openxmlformats.org/officeDocument/2006/relationships/slide" Target="slides/slide106.xml"/><Relationship Id="rId123" Type="http://schemas.openxmlformats.org/officeDocument/2006/relationships/slide" Target="slides/slide107.xml"/><Relationship Id="rId124" Type="http://schemas.openxmlformats.org/officeDocument/2006/relationships/slide" Target="slides/slide108.xml"/><Relationship Id="rId125" Type="http://schemas.openxmlformats.org/officeDocument/2006/relationships/slide" Target="slides/slide109.xml"/><Relationship Id="rId126" Type="http://schemas.openxmlformats.org/officeDocument/2006/relationships/slide" Target="slides/slide110.xml"/><Relationship Id="rId127" Type="http://schemas.openxmlformats.org/officeDocument/2006/relationships/slide" Target="slides/slide111.xml"/><Relationship Id="rId128" Type="http://schemas.openxmlformats.org/officeDocument/2006/relationships/slide" Target="slides/slide112.xml"/><Relationship Id="rId129" Type="http://schemas.openxmlformats.org/officeDocument/2006/relationships/slide" Target="slides/slide113.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163" Type="http://schemas.openxmlformats.org/officeDocument/2006/relationships/tableStyles" Target="tableStyles.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130" Type="http://schemas.openxmlformats.org/officeDocument/2006/relationships/slide" Target="slides/slide114.xml"/><Relationship Id="rId131" Type="http://schemas.openxmlformats.org/officeDocument/2006/relationships/slide" Target="slides/slide115.xml"/><Relationship Id="rId132" Type="http://schemas.openxmlformats.org/officeDocument/2006/relationships/slide" Target="slides/slide116.xml"/><Relationship Id="rId133" Type="http://schemas.openxmlformats.org/officeDocument/2006/relationships/slide" Target="slides/slide117.xml"/><Relationship Id="rId134" Type="http://schemas.openxmlformats.org/officeDocument/2006/relationships/slide" Target="slides/slide118.xml"/><Relationship Id="rId135" Type="http://schemas.openxmlformats.org/officeDocument/2006/relationships/slide" Target="slides/slide119.xml"/><Relationship Id="rId136" Type="http://schemas.openxmlformats.org/officeDocument/2006/relationships/slide" Target="slides/slide120.xml"/><Relationship Id="rId137" Type="http://schemas.openxmlformats.org/officeDocument/2006/relationships/slide" Target="slides/slide121.xml"/><Relationship Id="rId138" Type="http://schemas.openxmlformats.org/officeDocument/2006/relationships/slide" Target="slides/slide122.xml"/><Relationship Id="rId139" Type="http://schemas.openxmlformats.org/officeDocument/2006/relationships/slide" Target="slides/slide12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4.xml"/><Relationship Id="rId101" Type="http://schemas.openxmlformats.org/officeDocument/2006/relationships/slide" Target="slides/slide85.xml"/><Relationship Id="rId102" Type="http://schemas.openxmlformats.org/officeDocument/2006/relationships/slide" Target="slides/slide86.xml"/><Relationship Id="rId103" Type="http://schemas.openxmlformats.org/officeDocument/2006/relationships/slide" Target="slides/slide87.xml"/><Relationship Id="rId104" Type="http://schemas.openxmlformats.org/officeDocument/2006/relationships/slide" Target="slides/slide88.xml"/><Relationship Id="rId105" Type="http://schemas.openxmlformats.org/officeDocument/2006/relationships/slide" Target="slides/slide89.xml"/><Relationship Id="rId106" Type="http://schemas.openxmlformats.org/officeDocument/2006/relationships/slide" Target="slides/slide90.xml"/><Relationship Id="rId107" Type="http://schemas.openxmlformats.org/officeDocument/2006/relationships/slide" Target="slides/slide91.xml"/><Relationship Id="rId108" Type="http://schemas.openxmlformats.org/officeDocument/2006/relationships/slide" Target="slides/slide92.xml"/><Relationship Id="rId109" Type="http://schemas.openxmlformats.org/officeDocument/2006/relationships/slide" Target="slides/slide93.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4.xml"/><Relationship Id="rId141"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 Id="rId3" Type="http://schemas.openxmlformats.org/officeDocument/2006/relationships/hyperlink" Target="http://www.afn.org/~govern/index.html%23Articles"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1</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Slide Image Placeholder 1"/>
          <p:cNvSpPr>
            <a:spLocks noGrp="1" noRot="1" noChangeAspect="1"/>
          </p:cNvSpPr>
          <p:nvPr>
            <p:ph type="sldImg"/>
          </p:nvPr>
        </p:nvSpPr>
        <p:spPr>
          <a:ln/>
        </p:spPr>
      </p:sp>
      <p:sp>
        <p:nvSpPr>
          <p:cNvPr id="1017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017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99240A-5C51-4B43-B73F-9D66D7389C2F}" type="slidenum">
              <a:rPr lang="en-GB" sz="1200">
                <a:solidFill>
                  <a:prstClr val="white"/>
                </a:solidFill>
              </a:rPr>
              <a:pPr/>
              <a:t>20</a:t>
            </a:fld>
            <a:endParaRPr lang="en-GB" sz="1200">
              <a:solidFill>
                <a:prstClr val="white"/>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She will be </a:t>
            </a:r>
            <a:r>
              <a:rPr lang="en-US" sz="1200" u="sng" kern="1200" dirty="0" smtClean="0">
                <a:solidFill>
                  <a:schemeClr val="tx1"/>
                </a:solidFill>
                <a:effectLst/>
                <a:latin typeface="+mn-lt"/>
                <a:ea typeface="+mn-ea"/>
                <a:cs typeface="+mn-cs"/>
              </a:rPr>
              <a:t>completely destroyed</a:t>
            </a:r>
            <a:r>
              <a:rPr lang="en-US" sz="1200" kern="1200" dirty="0" smtClean="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She will be </a:t>
            </a:r>
            <a:r>
              <a:rPr lang="en-US" sz="1200" u="sng" kern="1200" dirty="0" smtClean="0">
                <a:solidFill>
                  <a:schemeClr val="tx1"/>
                </a:solidFill>
                <a:effectLst/>
                <a:latin typeface="+mn-lt"/>
                <a:ea typeface="+mn-ea"/>
                <a:cs typeface="+mn-cs"/>
              </a:rPr>
              <a:t>completely destroyed</a:t>
            </a:r>
            <a:r>
              <a:rPr lang="en-US" sz="1200" kern="1200" dirty="0" smtClean="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120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A1181B8-8A3E-1441-AA98-F40D77164718}" type="slidenum">
              <a:rPr lang="en-US" sz="1200">
                <a:solidFill>
                  <a:srgbClr val="000000"/>
                </a:solidFill>
              </a:rPr>
              <a:pPr/>
              <a:t>21</a:t>
            </a:fld>
            <a:endParaRPr lang="en-US" sz="1200">
              <a:solidFill>
                <a:srgbClr val="000000"/>
              </a:solidFill>
            </a:endParaRPr>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Daniel read the handwriting on the wall</a:t>
            </a:r>
            <a:r>
              <a:rPr lang="en-US" baseline="0" dirty="0" smtClean="0">
                <a:latin typeface="Times New Roman" charset="0"/>
                <a:ea typeface="ＭＳ Ｐゴシック" charset="0"/>
                <a:cs typeface="ＭＳ Ｐゴシック" charset="0"/>
              </a:rPr>
              <a:t> to tell </a:t>
            </a:r>
            <a:r>
              <a:rPr lang="en-US" dirty="0" smtClean="0">
                <a:latin typeface="Times New Roman" charset="0"/>
                <a:ea typeface="ＭＳ Ｐゴシック" charset="0"/>
                <a:cs typeface="ＭＳ Ｐゴシック" charset="0"/>
              </a:rPr>
              <a:t>King Belshazzar that his days were numbered.  Actually, his HOURS were numbered!  That very night King Belshazzar</a:t>
            </a:r>
            <a:r>
              <a:rPr lang="en-US" baseline="0" dirty="0" smtClean="0">
                <a:latin typeface="Times New Roman" charset="0"/>
                <a:ea typeface="ＭＳ Ｐゴシック" charset="0"/>
                <a:cs typeface="ＭＳ Ｐゴシック" charset="0"/>
              </a:rPr>
              <a:t> died (Dan. 5:30) as a reminder that when God calls an end to a city, it can fall very quickly.  Such will be the case with any leader or nation who rises up against Almighty God—including the End </a:t>
            </a:r>
            <a:r>
              <a:rPr lang="en-US" baseline="0" smtClean="0">
                <a:latin typeface="Times New Roman" charset="0"/>
                <a:ea typeface="ＭＳ Ｐゴシック" charset="0"/>
                <a:cs typeface="ＭＳ Ｐゴシック" charset="0"/>
              </a:rPr>
              <a:t>Times Babylon!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121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122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God has been reigning on the throne of heaven, but He is now about to conquer the thrones of earth as well as the kingdom of Satan and "the beast." In His sovereignty, He has permitted evil men and evil angels to do their worst; but now the time has come for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will to be done on earth as it is in heaven. Domitian was emperor of Rome when John was on Patmos, and one of his assumed titles was "Lord and God." How significant it must have been, then, to John</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readers that he used the word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alleluia</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four times in the first six verses of this chapter—truly, only Jehovah is worthy of worship and praise"</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123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45846C83-6CDC-E644-AFD6-90A3464CAC85}" type="slidenum">
              <a:rPr lang="en-US" sz="1200">
                <a:solidFill>
                  <a:prstClr val="black"/>
                </a:solidFill>
                <a:latin typeface="Arial" charset="0"/>
              </a:rPr>
              <a:pPr algn="r" defTabSz="914400" eaLnBrk="0" fontAlgn="base" hangingPunct="0">
                <a:spcBef>
                  <a:spcPct val="0"/>
                </a:spcBef>
                <a:spcAft>
                  <a:spcPct val="0"/>
                </a:spcAft>
              </a:pPr>
              <a:t>124</a:t>
            </a:fld>
            <a:endParaRPr lang="en-US" sz="1200">
              <a:solidFill>
                <a:prstClr val="black"/>
              </a:solidFill>
              <a:latin typeface="Arial"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1AFB5F8B-CD45-AD4D-B65E-388B29948476}" type="slidenum">
              <a:rPr lang="en-US" sz="1200">
                <a:solidFill>
                  <a:prstClr val="black"/>
                </a:solidFill>
                <a:latin typeface="Arial" charset="0"/>
              </a:rPr>
              <a:pPr algn="r" defTabSz="914400" eaLnBrk="0" fontAlgn="base" hangingPunct="0">
                <a:spcBef>
                  <a:spcPct val="0"/>
                </a:spcBef>
                <a:spcAft>
                  <a:spcPct val="0"/>
                </a:spcAft>
              </a:pPr>
              <a:t>125</a:t>
            </a:fld>
            <a:endParaRPr lang="en-US" sz="1200">
              <a:solidFill>
                <a:prstClr val="black"/>
              </a:solidFill>
              <a:latin typeface="Arial" charset="0"/>
            </a:endParaRPr>
          </a:p>
        </p:txBody>
      </p:sp>
      <p:sp>
        <p:nvSpPr>
          <p:cNvPr id="1090562" name="Rectangle 2"/>
          <p:cNvSpPr>
            <a:spLocks noGrp="1" noRot="1" noChangeAspect="1" noChangeArrowheads="1" noTextEdit="1"/>
          </p:cNvSpPr>
          <p:nvPr>
            <p:ph type="sldImg"/>
          </p:nvPr>
        </p:nvSpPr>
        <p:spPr>
          <a:solidFill>
            <a:srgbClr val="FFFFFF"/>
          </a:solidFill>
          <a:ln/>
        </p:spPr>
      </p:sp>
      <p:sp>
        <p:nvSpPr>
          <p:cNvPr id="1090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DA2126A0-AEFD-F542-905C-16A80A9DD05B}" type="slidenum">
              <a:rPr lang="en-US" sz="1200">
                <a:solidFill>
                  <a:prstClr val="black"/>
                </a:solidFill>
                <a:latin typeface="Arial" charset="0"/>
              </a:rPr>
              <a:pPr algn="r" defTabSz="914400" eaLnBrk="0" fontAlgn="base" hangingPunct="0">
                <a:spcBef>
                  <a:spcPct val="0"/>
                </a:spcBef>
                <a:spcAft>
                  <a:spcPct val="0"/>
                </a:spcAft>
              </a:pPr>
              <a:t>126</a:t>
            </a:fld>
            <a:endParaRPr lang="en-US" sz="1200">
              <a:solidFill>
                <a:prstClr val="black"/>
              </a:solidFill>
              <a:latin typeface="Arial" charset="0"/>
            </a:endParaRPr>
          </a:p>
        </p:txBody>
      </p:sp>
      <p:sp>
        <p:nvSpPr>
          <p:cNvPr id="1092610" name="Rectangle 2"/>
          <p:cNvSpPr>
            <a:spLocks noGrp="1" noRot="1" noChangeAspect="1" noChangeArrowheads="1"/>
          </p:cNvSpPr>
          <p:nvPr>
            <p:ph type="sldImg"/>
          </p:nvPr>
        </p:nvSpPr>
        <p:spPr>
          <a:xfrm>
            <a:off x="1103313" y="676275"/>
            <a:ext cx="4603750" cy="3452813"/>
          </a:xfrm>
          <a:solidFill>
            <a:srgbClr val="FFFFFF"/>
          </a:solidFill>
          <a:ln/>
        </p:spPr>
      </p:sp>
      <p:sp>
        <p:nvSpPr>
          <p:cNvPr id="10926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C49006F9-D4E7-A040-94B9-9AF3793661CE}" type="slidenum">
              <a:rPr lang="en-US" sz="1200">
                <a:solidFill>
                  <a:prstClr val="black"/>
                </a:solidFill>
                <a:latin typeface="Arial" charset="0"/>
              </a:rPr>
              <a:pPr algn="r" defTabSz="914400" eaLnBrk="0" fontAlgn="base" hangingPunct="0">
                <a:spcBef>
                  <a:spcPct val="0"/>
                </a:spcBef>
                <a:spcAft>
                  <a:spcPct val="0"/>
                </a:spcAft>
              </a:pPr>
              <a:t>127</a:t>
            </a:fld>
            <a:endParaRPr lang="en-US" sz="1200">
              <a:solidFill>
                <a:prstClr val="black"/>
              </a:solidFill>
              <a:latin typeface="Arial" charset="0"/>
            </a:endParaRPr>
          </a:p>
        </p:txBody>
      </p:sp>
      <p:sp>
        <p:nvSpPr>
          <p:cNvPr id="1094658" name="Rectangle 1026"/>
          <p:cNvSpPr>
            <a:spLocks noGrp="1" noRot="1" noChangeAspect="1" noChangeArrowheads="1" noTextEdit="1"/>
          </p:cNvSpPr>
          <p:nvPr>
            <p:ph type="sldImg"/>
          </p:nvPr>
        </p:nvSpPr>
        <p:spPr>
          <a:solidFill>
            <a:srgbClr val="FFFFFF"/>
          </a:solidFill>
          <a:ln/>
        </p:spPr>
      </p:sp>
      <p:sp>
        <p:nvSpPr>
          <p:cNvPr id="1094659"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NLT adds "feast"</a:t>
            </a:r>
            <a:r>
              <a:rPr lang="en-US" baseline="0" dirty="0" smtClean="0">
                <a:latin typeface="Times New Roman" charset="0"/>
                <a:ea typeface="ＭＳ Ｐゴシック" charset="0"/>
                <a:cs typeface="ＭＳ Ｐゴシック" charset="0"/>
              </a:rPr>
              <a:t> to 19:7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128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129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BB64773-7FAA-B342-858D-0B357FB475E3}" type="slidenum">
              <a:rPr lang="en-US" sz="1200">
                <a:solidFill>
                  <a:srgbClr val="000000"/>
                </a:solidFill>
              </a:rPr>
              <a:pPr/>
              <a:t>22</a:t>
            </a:fld>
            <a:endParaRPr lang="en-US" sz="1200">
              <a:solidFill>
                <a:srgbClr val="000000"/>
              </a:solidFill>
            </a:endParaRPr>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Most ancient</a:t>
            </a:r>
            <a:r>
              <a:rPr lang="en-US" baseline="0" dirty="0" smtClean="0">
                <a:latin typeface="Times New Roman" charset="0"/>
                <a:ea typeface="ＭＳ Ｐゴシック" charset="0"/>
                <a:cs typeface="ＭＳ Ｐゴシック" charset="0"/>
              </a:rPr>
              <a:t> cities fell only after a siege lasting many months.  Many thought that Babylon could never be conquered with its double walls, moat, and many towers.</a:t>
            </a:r>
          </a:p>
          <a:p>
            <a:r>
              <a:rPr lang="en-US" baseline="0" dirty="0" smtClean="0">
                <a:latin typeface="Times New Roman" charset="0"/>
                <a:ea typeface="ＭＳ Ｐゴシック" charset="0"/>
                <a:cs typeface="ＭＳ Ｐゴシック" charset="0"/>
              </a:rPr>
              <a:t>However, </a:t>
            </a:r>
            <a:r>
              <a:rPr lang="en-US" dirty="0" smtClean="0">
                <a:latin typeface="Times New Roman" charset="0"/>
                <a:ea typeface="ＭＳ Ｐゴシック" charset="0"/>
                <a:cs typeface="ＭＳ Ｐゴシック" charset="0"/>
              </a:rPr>
              <a:t>Ancient Babylon fell in one evening by the Persians simply diverting the Euphrates River so that soldiers could enter under the water gates and open the doors to the rest of the army.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131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132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4CC8E0-1758-9E41-9B34-7CF0261D22DA}" type="slidenum">
              <a:rPr lang="en-US" sz="1200">
                <a:solidFill>
                  <a:srgbClr val="000000"/>
                </a:solidFill>
                <a:latin typeface="Calibri" charset="0"/>
              </a:rPr>
              <a:pPr eaLnBrk="1" hangingPunct="1"/>
              <a:t>135</a:t>
            </a:fld>
            <a:endParaRPr lang="en-US" sz="1200">
              <a:solidFill>
                <a:srgbClr val="000000"/>
              </a:solidFill>
              <a:latin typeface="Calibri"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endParaRPr lang="en-US" sz="1600" b="1"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136</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6AE24FB-57A9-3D49-A4D5-EEDA5DE3C2AE}" type="slidenum">
              <a:rPr lang="en-US" sz="1200">
                <a:solidFill>
                  <a:srgbClr val="000000"/>
                </a:solidFill>
              </a:rPr>
              <a:pPr/>
              <a:t>23</a:t>
            </a:fld>
            <a:endParaRPr lang="en-US" sz="1200">
              <a:solidFill>
                <a:srgbClr val="000000"/>
              </a:solidFill>
            </a:endParaRPr>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7E879F-D4CF-6642-9978-98E727555D76}" type="slidenum">
              <a:rPr lang="en-US" sz="1200">
                <a:solidFill>
                  <a:srgbClr val="000000"/>
                </a:solidFill>
              </a:rPr>
              <a:pPr/>
              <a:t>24</a:t>
            </a:fld>
            <a:endParaRPr lang="en-US" sz="1200">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b="1" dirty="0">
              <a:solidFill>
                <a:srgbClr val="0000CC"/>
              </a:solidFill>
              <a:latin typeface="Arial-BoldMT"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25</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Slide</a:t>
            </a:r>
            <a:r>
              <a:rPr lang="en-US" baseline="0" dirty="0" smtClean="0">
                <a:latin typeface="Times New Roman" charset="0"/>
                <a:ea typeface="ＭＳ Ｐゴシック" charset="0"/>
                <a:cs typeface="ＭＳ Ｐゴシック" charset="0"/>
              </a:rPr>
              <a:t> 83 is adapted from Rev 1 intro slide</a:t>
            </a:r>
          </a:p>
          <a:p>
            <a:r>
              <a:rPr lang="en-US" baseline="0" dirty="0" smtClean="0">
                <a:latin typeface="Times New Roman" charset="0"/>
                <a:ea typeface="ＭＳ Ｐゴシック" charset="0"/>
                <a:cs typeface="ＭＳ Ｐゴシック" charset="0"/>
              </a:rPr>
              <a:t>Slides 84-91 copied from Rev 20-</a:t>
            </a:r>
            <a:r>
              <a:rPr lang="en-US" baseline="0" smtClean="0">
                <a:latin typeface="Times New Roman" charset="0"/>
                <a:ea typeface="ＭＳ Ｐゴシック" charset="0"/>
                <a:cs typeface="ＭＳ Ｐゴシック" charset="0"/>
              </a:rPr>
              <a:t>22 presentation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26</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Emperors</a:t>
            </a:r>
            <a:r>
              <a:rPr lang="en-US" baseline="0" dirty="0" smtClean="0">
                <a:latin typeface="Times New Roman" charset="0"/>
                <a:ea typeface="ＭＳ Ｐゴシック" charset="0"/>
                <a:cs typeface="ＭＳ Ｐゴシック" charset="0"/>
              </a:rPr>
              <a:t> in black persecuted Christians</a:t>
            </a:r>
          </a:p>
          <a:p>
            <a:r>
              <a:rPr lang="en-US" baseline="0" dirty="0" smtClean="0">
                <a:latin typeface="Times New Roman" charset="0"/>
                <a:ea typeface="ＭＳ Ｐゴシック" charset="0"/>
                <a:cs typeface="ＭＳ Ｐゴシック" charset="0"/>
              </a:rPr>
              <a:t>This course teaches that Revelation was written during the reign of Domitian at the end of the </a:t>
            </a:r>
            <a:r>
              <a:rPr lang="en-US" baseline="0" smtClean="0">
                <a:latin typeface="Times New Roman" charset="0"/>
                <a:ea typeface="ＭＳ Ｐゴシック" charset="0"/>
                <a:cs typeface="ＭＳ Ｐゴシック" charset="0"/>
              </a:rPr>
              <a:t>first century.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B9F8556-7162-4341-A041-5F4C19CE71B6}" type="slidenum">
              <a:rPr lang="en-US" sz="1200">
                <a:solidFill>
                  <a:prstClr val="black"/>
                </a:solidFill>
                <a:latin typeface="Arial" charset="0"/>
              </a:rPr>
              <a:pPr eaLnBrk="1" hangingPunct="1"/>
              <a:t>27</a:t>
            </a:fld>
            <a:endParaRPr lang="en-US" sz="1200">
              <a:solidFill>
                <a:prstClr val="black"/>
              </a:solidFill>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8B16021-BC7C-1243-A502-F2EC32B17AD4}" type="slidenum">
              <a:rPr lang="en-US" sz="1200">
                <a:solidFill>
                  <a:prstClr val="black"/>
                </a:solidFill>
                <a:latin typeface="Arial" charset="0"/>
              </a:rPr>
              <a:pPr eaLnBrk="1" hangingPunct="1"/>
              <a:t>28</a:t>
            </a:fld>
            <a:endParaRPr lang="en-US" sz="1200">
              <a:solidFill>
                <a:prstClr val="black"/>
              </a:solidFill>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2CB5E8D-9F71-134A-9FF8-AA72EB05CE2E}" type="slidenum">
              <a:rPr lang="en-US" sz="1200">
                <a:solidFill>
                  <a:prstClr val="black"/>
                </a:solidFill>
                <a:latin typeface="Arial" charset="0"/>
              </a:rPr>
              <a:pPr eaLnBrk="1" hangingPunct="1"/>
              <a:t>29</a:t>
            </a:fld>
            <a:endParaRPr lang="en-US" sz="1200">
              <a:solidFill>
                <a:prstClr val="black"/>
              </a:solidFill>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CF62DB8-2493-BB46-99A6-725B405056A7}" type="slidenum">
              <a:rPr lang="en-US" sz="1200">
                <a:solidFill>
                  <a:prstClr val="black"/>
                </a:solidFill>
                <a:latin typeface="Arial" charset="0"/>
              </a:rPr>
              <a:pPr eaLnBrk="1" hangingPunct="1"/>
              <a:t>30</a:t>
            </a:fld>
            <a:endParaRPr lang="en-US" sz="1200">
              <a:solidFill>
                <a:prstClr val="black"/>
              </a:solidFill>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0D9A368-4DBE-274B-8381-ED40ECBD103F}" type="slidenum">
              <a:rPr lang="en-US" sz="1200">
                <a:solidFill>
                  <a:prstClr val="black"/>
                </a:solidFill>
                <a:latin typeface="Arial" charset="0"/>
              </a:rPr>
              <a:pPr eaLnBrk="1" hangingPunct="1"/>
              <a:t>31</a:t>
            </a:fld>
            <a:endParaRPr lang="en-US" sz="1200">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8186D4A-B50F-8C4A-B06D-5F8B1CC57FBF}" type="slidenum">
              <a:rPr lang="en-US" sz="1200">
                <a:solidFill>
                  <a:prstClr val="black"/>
                </a:solidFill>
                <a:latin typeface="Arial" charset="0"/>
              </a:rPr>
              <a:pPr eaLnBrk="1" hangingPunct="1"/>
              <a:t>32</a:t>
            </a:fld>
            <a:endParaRPr lang="en-US" sz="1200">
              <a:solidFill>
                <a:prstClr val="black"/>
              </a:solidFill>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B9952E8-2469-E74B-B0ED-CDF0BF564C72}" type="slidenum">
              <a:rPr lang="en-US" sz="1200">
                <a:solidFill>
                  <a:prstClr val="black"/>
                </a:solidFill>
                <a:latin typeface="Arial" charset="0"/>
              </a:rPr>
              <a:pPr eaLnBrk="1" hangingPunct="1"/>
              <a:t>33</a:t>
            </a:fld>
            <a:endParaRPr lang="en-US" sz="1200">
              <a:solidFill>
                <a:prstClr val="black"/>
              </a:solidFill>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8BB5BD7-129B-AD44-AEBD-93EDE3D90969}" type="slidenum">
              <a:rPr lang="en-US" sz="1200">
                <a:solidFill>
                  <a:prstClr val="black"/>
                </a:solidFill>
                <a:latin typeface="Arial" charset="0"/>
              </a:rPr>
              <a:pPr eaLnBrk="1" hangingPunct="1"/>
              <a:t>34</a:t>
            </a:fld>
            <a:endParaRPr lang="en-US" sz="1200">
              <a:solidFill>
                <a:prstClr val="black"/>
              </a:solidFill>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36</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37</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0AFD9C-18A7-254A-A932-A3B7E874AB33}" type="slidenum">
              <a:rPr lang="en-US" sz="1200">
                <a:solidFill>
                  <a:srgbClr val="000000"/>
                </a:solidFill>
              </a:rPr>
              <a:pPr/>
              <a:t>38</a:t>
            </a:fld>
            <a:endParaRPr lang="en-US" sz="1200">
              <a:solidFill>
                <a:srgbClr val="000000"/>
              </a:solidFill>
            </a:endParaRPr>
          </a:p>
        </p:txBody>
      </p:sp>
      <p:sp>
        <p:nvSpPr>
          <p:cNvPr id="1057794" name="Rectangle 2"/>
          <p:cNvSpPr>
            <a:spLocks noGrp="1" noRot="1" noChangeAspect="1" noChangeArrowheads="1" noTextEdit="1"/>
          </p:cNvSpPr>
          <p:nvPr>
            <p:ph type="sldImg"/>
          </p:nvPr>
        </p:nvSpPr>
        <p:spPr>
          <a:ln/>
        </p:spPr>
      </p:sp>
      <p:sp>
        <p:nvSpPr>
          <p:cNvPr id="1057795" name="Rectangle 3"/>
          <p:cNvSpPr>
            <a:spLocks noGrp="1" noChangeArrowheads="1"/>
          </p:cNvSpPr>
          <p:nvPr>
            <p:ph type="body" idx="1"/>
          </p:nvPr>
        </p:nvSpPr>
        <p:spPr>
          <a:xfrm>
            <a:off x="914400" y="4343400"/>
            <a:ext cx="5029200" cy="84968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b="1" dirty="0" smtClean="0"/>
              <a:t>After WWII it</a:t>
            </a:r>
            <a:r>
              <a:rPr lang="en-US" b="1" baseline="0" dirty="0" smtClean="0"/>
              <a:t> was proposed to </a:t>
            </a:r>
            <a:r>
              <a:rPr lang="en-US" b="1" dirty="0" smtClean="0"/>
              <a:t>have the following structures: </a:t>
            </a:r>
            <a:endParaRPr lang="en-US" dirty="0" smtClean="0"/>
          </a:p>
          <a:p>
            <a:r>
              <a:rPr lang="en-US" b="1" dirty="0" smtClean="0"/>
              <a:t>1.</a:t>
            </a:r>
            <a:r>
              <a:rPr lang="en-US" b="1" baseline="0" dirty="0" smtClean="0"/>
              <a:t> </a:t>
            </a:r>
            <a:r>
              <a:rPr lang="en-US" b="1" dirty="0" smtClean="0"/>
              <a:t>A North American Union of States</a:t>
            </a:r>
            <a:r>
              <a:rPr lang="en-US" b="0" dirty="0" smtClean="0"/>
              <a:t>:</a:t>
            </a:r>
            <a:r>
              <a:rPr lang="en-US" baseline="0" dirty="0" smtClean="0"/>
              <a:t> This d</a:t>
            </a:r>
            <a:r>
              <a:rPr lang="en-US" dirty="0" smtClean="0"/>
              <a:t>ominant world power that would include the US, Canada,</a:t>
            </a:r>
            <a:r>
              <a:rPr lang="en-US" baseline="0" dirty="0" smtClean="0"/>
              <a:t> a</a:t>
            </a:r>
            <a:r>
              <a:rPr lang="en-US" dirty="0" smtClean="0"/>
              <a:t>ll Central American and Caribbean states, most Atlantic islands (including Greenland and Iceland),</a:t>
            </a:r>
            <a:r>
              <a:rPr lang="en-US" baseline="0" dirty="0" smtClean="0"/>
              <a:t> m</a:t>
            </a:r>
            <a:r>
              <a:rPr lang="en-US" dirty="0" smtClean="0"/>
              <a:t>ost Pacific islands, Taiwan, Hainan, the Philippines and several now Indonesian islands,</a:t>
            </a:r>
            <a:r>
              <a:rPr lang="en-US" baseline="0" dirty="0" smtClean="0"/>
              <a:t> i</a:t>
            </a:r>
            <a:r>
              <a:rPr lang="en-US" dirty="0" smtClean="0"/>
              <a:t>ncluding Sulawesi. This was to be the dominant power in the world, military and otherwise.</a:t>
            </a:r>
          </a:p>
          <a:p>
            <a:r>
              <a:rPr lang="en-US" b="1" dirty="0" smtClean="0"/>
              <a:t>2. A union of socialist republics led by </a:t>
            </a:r>
            <a:r>
              <a:rPr lang="en-US" dirty="0" smtClean="0"/>
              <a:t>Russia: The Soviet Union was to be rewarded with Persia (Iran),</a:t>
            </a:r>
            <a:r>
              <a:rPr lang="en-US" baseline="0" dirty="0" smtClean="0"/>
              <a:t> </a:t>
            </a:r>
            <a:r>
              <a:rPr lang="en-US" dirty="0" smtClean="0"/>
              <a:t>Mongolia, Manchuria, Finland, and all of Eastern Europe, which subsequently would form part of the</a:t>
            </a:r>
            <a:r>
              <a:rPr lang="en-US" baseline="0" dirty="0" smtClean="0"/>
              <a:t> </a:t>
            </a:r>
            <a:r>
              <a:rPr lang="en-US" dirty="0" smtClean="0"/>
              <a:t>Eastern Bloc (excluding Albania, but including the real-life maverick state of Yugoslavia, socialist but</a:t>
            </a:r>
            <a:r>
              <a:rPr lang="en-US" baseline="0" dirty="0" smtClean="0"/>
              <a:t> </a:t>
            </a:r>
            <a:r>
              <a:rPr lang="en-US" dirty="0" smtClean="0"/>
              <a:t>anti-Soviet) . All of theses states were simply to become member-states of the USSR. Austria and</a:t>
            </a:r>
            <a:r>
              <a:rPr lang="en-US" baseline="0" dirty="0" smtClean="0"/>
              <a:t> </a:t>
            </a:r>
            <a:r>
              <a:rPr lang="en-US" dirty="0" smtClean="0"/>
              <a:t>most of Germany, although </a:t>
            </a:r>
            <a:r>
              <a:rPr lang="fr-FR" dirty="0" smtClean="0"/>
              <a:t>'</a:t>
            </a:r>
            <a:r>
              <a:rPr lang="en-US" dirty="0" smtClean="0"/>
              <a:t>quarantined</a:t>
            </a:r>
            <a:r>
              <a:rPr lang="fr-FR" dirty="0" smtClean="0"/>
              <a:t>'</a:t>
            </a:r>
            <a:r>
              <a:rPr lang="en-US" dirty="0" smtClean="0"/>
              <a:t> are shown within the Soviet sphere.</a:t>
            </a:r>
          </a:p>
          <a:p>
            <a:r>
              <a:rPr lang="en-US" b="1" dirty="0" smtClean="0"/>
              <a:t>3.The United States of South America (USSA):</a:t>
            </a:r>
            <a:r>
              <a:rPr lang="en-US" dirty="0" smtClean="0"/>
              <a:t> including all South American states, as a single</a:t>
            </a:r>
            <a:r>
              <a:rPr lang="en-US" baseline="0" dirty="0" smtClean="0"/>
              <a:t> </a:t>
            </a:r>
            <a:r>
              <a:rPr lang="en-US" dirty="0" smtClean="0"/>
              <a:t>constituent state and the Falkland Islands as part of the USSA.</a:t>
            </a:r>
          </a:p>
          <a:p>
            <a:r>
              <a:rPr lang="en-US" b="1" dirty="0" smtClean="0"/>
              <a:t>4. The Union of African Republics (UAR):</a:t>
            </a:r>
            <a:r>
              <a:rPr lang="en-US" dirty="0" smtClean="0"/>
              <a:t> All of Africa as a federation of republics.</a:t>
            </a:r>
          </a:p>
          <a:p>
            <a:r>
              <a:rPr lang="en-US" b="1" dirty="0" smtClean="0"/>
              <a:t>5. The Arabian Federated Republics (AFR):</a:t>
            </a:r>
            <a:r>
              <a:rPr lang="en-US" dirty="0" smtClean="0"/>
              <a:t> covering Saudi and all other states now occupying</a:t>
            </a:r>
            <a:r>
              <a:rPr lang="en-US" baseline="0" dirty="0" smtClean="0"/>
              <a:t> </a:t>
            </a:r>
            <a:r>
              <a:rPr lang="en-US" dirty="0" smtClean="0"/>
              <a:t>the Arabian Peninsula, plus present-day Iraq and Syria.</a:t>
            </a:r>
          </a:p>
          <a:p>
            <a:r>
              <a:rPr lang="en-US" b="1" dirty="0" smtClean="0"/>
              <a:t>6. The Federated Republics of India (FRI):</a:t>
            </a:r>
            <a:r>
              <a:rPr lang="en-US" dirty="0" smtClean="0"/>
              <a:t> Present day Afghanistan, Pakistan, India, Nepal, Bhutan,</a:t>
            </a:r>
            <a:r>
              <a:rPr lang="en-US" baseline="0" dirty="0" smtClean="0"/>
              <a:t> </a:t>
            </a:r>
            <a:r>
              <a:rPr lang="en-US" dirty="0" smtClean="0"/>
              <a:t>Bangladesh and Burma (Myanmar).</a:t>
            </a:r>
          </a:p>
          <a:p>
            <a:r>
              <a:rPr lang="en-US" b="1" dirty="0" smtClean="0"/>
              <a:t>7. The United Republics of China (URC):</a:t>
            </a:r>
            <a:r>
              <a:rPr lang="en-US" dirty="0" smtClean="0"/>
              <a:t> A federation including all parts of present-day China,</a:t>
            </a:r>
            <a:r>
              <a:rPr lang="en-US" baseline="0" dirty="0" smtClean="0"/>
              <a:t> </a:t>
            </a:r>
            <a:r>
              <a:rPr lang="en-US" dirty="0" smtClean="0"/>
              <a:t>Korea, the erstwhile French colony of Indochina (now Vietnam, Laos and Cambodia), Thailand and Malaya.</a:t>
            </a:r>
          </a:p>
          <a:p>
            <a:r>
              <a:rPr lang="en-US" b="1" dirty="0" smtClean="0"/>
              <a:t>8. The United States of Scandinavia (USS):</a:t>
            </a:r>
            <a:r>
              <a:rPr lang="en-US" dirty="0" smtClean="0"/>
              <a:t> Norway, Sweden, Denmark.</a:t>
            </a:r>
          </a:p>
          <a:p>
            <a:r>
              <a:rPr lang="en-US" b="1" dirty="0" smtClean="0"/>
              <a:t>9. The United States of Europe (USE):</a:t>
            </a:r>
            <a:r>
              <a:rPr lang="en-US" dirty="0" smtClean="0"/>
              <a:t> the Benelux countries, the German Rhineland, France,</a:t>
            </a:r>
            <a:r>
              <a:rPr lang="en-US" baseline="0" dirty="0" smtClean="0"/>
              <a:t> </a:t>
            </a:r>
            <a:r>
              <a:rPr lang="en-US" dirty="0" smtClean="0"/>
              <a:t>Switzerland, Spain, Portugal and Italy.</a:t>
            </a:r>
          </a:p>
          <a:p>
            <a:r>
              <a:rPr lang="en-US" b="1" dirty="0" smtClean="0"/>
              <a:t>10. And finally the British Commonwealth of Nations(BCN)</a:t>
            </a:r>
            <a:r>
              <a:rPr lang="en-US" dirty="0" smtClean="0"/>
              <a:t>, including Great Britain,</a:t>
            </a:r>
            <a:br>
              <a:rPr lang="en-US" dirty="0" smtClean="0"/>
            </a:br>
            <a:r>
              <a:rPr lang="en-US" dirty="0" smtClean="0"/>
              <a:t>Australia, New Zealand, Sri Lanka, Madagascar and most of Indonesia.</a:t>
            </a:r>
          </a:p>
          <a:p>
            <a:endParaRPr lang="en-US" dirty="0" smtClean="0"/>
          </a:p>
          <a:p>
            <a:r>
              <a:rPr lang="en-US" dirty="0" smtClean="0"/>
              <a:t>Smaller entities include Eire (the whole of Ireland), Greece (including Albania), Turkey (excluding</a:t>
            </a:r>
            <a:r>
              <a:rPr lang="en-US" baseline="0" dirty="0" smtClean="0"/>
              <a:t> </a:t>
            </a:r>
            <a:r>
              <a:rPr lang="en-US" dirty="0" smtClean="0"/>
              <a:t>European Turkey), </a:t>
            </a:r>
            <a:r>
              <a:rPr lang="en-US" dirty="0" err="1" smtClean="0"/>
              <a:t>Hebrewland</a:t>
            </a:r>
            <a:r>
              <a:rPr lang="en-US" dirty="0" smtClean="0"/>
              <a:t> (the Holy Land plus Jordan) and Japan. The three axis states</a:t>
            </a:r>
            <a:r>
              <a:rPr lang="en-US" baseline="0" dirty="0" smtClean="0"/>
              <a:t> </a:t>
            </a:r>
            <a:r>
              <a:rPr lang="en-US" dirty="0" smtClean="0"/>
              <a:t>(Germany, Italy and Japan) were to be </a:t>
            </a:r>
            <a:r>
              <a:rPr lang="fr-FR" dirty="0" smtClean="0"/>
              <a:t>'</a:t>
            </a:r>
            <a:r>
              <a:rPr lang="en-US" dirty="0" smtClean="0"/>
              <a:t>quarantined</a:t>
            </a:r>
            <a:r>
              <a:rPr lang="fr-FR" dirty="0" smtClean="0"/>
              <a:t>'</a:t>
            </a:r>
            <a:r>
              <a:rPr lang="en-US" dirty="0" smtClean="0"/>
              <a:t> until they could be readmitted in the family of</a:t>
            </a:r>
            <a:r>
              <a:rPr lang="en-US" baseline="0" dirty="0" smtClean="0"/>
              <a:t> </a:t>
            </a:r>
            <a:r>
              <a:rPr lang="en-US" dirty="0" smtClean="0"/>
              <a:t>nations.</a:t>
            </a:r>
          </a:p>
          <a:p>
            <a:endParaRPr lang="en-US" dirty="0" smtClean="0"/>
          </a:p>
          <a:p>
            <a:r>
              <a:rPr lang="en-US" dirty="0" smtClean="0"/>
              <a:t>http://</a:t>
            </a:r>
            <a:r>
              <a:rPr lang="en-US" dirty="0" err="1" smtClean="0"/>
              <a:t>www.discerningtheworld.com</a:t>
            </a:r>
            <a:r>
              <a:rPr lang="en-US" dirty="0" smtClean="0"/>
              <a:t>/2012/01/31/10-kingdoms-the-abolition-of-sovereignty/#more-10755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39</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B0A2F49-9837-654A-873A-F04D170395F1}" type="slidenum">
              <a:rPr lang="en-US" sz="1200">
                <a:solidFill>
                  <a:srgbClr val="000000"/>
                </a:solidFill>
              </a:rPr>
              <a:pPr/>
              <a:t>40</a:t>
            </a:fld>
            <a:endParaRPr lang="en-US" sz="1200">
              <a:solidFill>
                <a:srgbClr val="000000"/>
              </a:solidFill>
            </a:endParaRPr>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849714-85B0-3B44-9D6C-8A15D296FFC0}" type="slidenum">
              <a:rPr lang="en-GB" sz="1200">
                <a:solidFill>
                  <a:srgbClr val="FFFFFF"/>
                </a:solidFill>
              </a:rPr>
              <a:pPr/>
              <a:t>11</a:t>
            </a:fld>
            <a:endParaRPr lang="en-GB" sz="1200">
              <a:solidFill>
                <a:srgbClr val="FFFFFF"/>
              </a:solidFill>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B0A2F49-9837-654A-873A-F04D170395F1}" type="slidenum">
              <a:rPr lang="en-US" sz="1200">
                <a:solidFill>
                  <a:srgbClr val="000000"/>
                </a:solidFill>
              </a:rPr>
              <a:pPr/>
              <a:t>41</a:t>
            </a:fld>
            <a:endParaRPr lang="en-US" sz="1200">
              <a:solidFill>
                <a:srgbClr val="000000"/>
              </a:solidFill>
            </a:endParaRPr>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A81B61-7C17-DF40-8C49-546FF03FE7DD}" type="slidenum">
              <a:rPr lang="en-US" sz="1200">
                <a:solidFill>
                  <a:srgbClr val="000000"/>
                </a:solidFill>
              </a:rPr>
              <a:pPr/>
              <a:t>42</a:t>
            </a:fld>
            <a:endParaRPr lang="en-US" sz="1200">
              <a:solidFill>
                <a:srgbClr val="000000"/>
              </a:solidFill>
            </a:endParaRPr>
          </a:p>
        </p:txBody>
      </p:sp>
      <p:sp>
        <p:nvSpPr>
          <p:cNvPr id="1033218" name="Rectangle 2"/>
          <p:cNvSpPr>
            <a:spLocks noGrp="1" noRot="1" noChangeAspect="1" noChangeArrowheads="1" noTextEdit="1"/>
          </p:cNvSpPr>
          <p:nvPr>
            <p:ph type="sldImg"/>
          </p:nvPr>
        </p:nvSpPr>
        <p:spPr>
          <a:ln/>
        </p:spPr>
      </p:sp>
      <p:sp>
        <p:nvSpPr>
          <p:cNvPr id="1033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9BAAD78-30C0-5646-8124-9C33295F1D31}" type="slidenum">
              <a:rPr lang="en-US" sz="1200">
                <a:solidFill>
                  <a:srgbClr val="000000"/>
                </a:solidFill>
              </a:rPr>
              <a:pPr/>
              <a:t>43</a:t>
            </a:fld>
            <a:endParaRPr lang="en-US" sz="1200">
              <a:solidFill>
                <a:srgbClr val="000000"/>
              </a:solidFill>
            </a:endParaRPr>
          </a:p>
        </p:txBody>
      </p:sp>
      <p:sp>
        <p:nvSpPr>
          <p:cNvPr id="1035266" name="Rectangle 2"/>
          <p:cNvSpPr>
            <a:spLocks noGrp="1" noRot="1" noChangeAspect="1" noChangeArrowheads="1" noTextEdit="1"/>
          </p:cNvSpPr>
          <p:nvPr>
            <p:ph type="sldImg"/>
          </p:nvPr>
        </p:nvSpPr>
        <p:spPr>
          <a:ln/>
        </p:spPr>
      </p:sp>
      <p:sp>
        <p:nvSpPr>
          <p:cNvPr id="1035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44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She will be </a:t>
            </a:r>
            <a:r>
              <a:rPr lang="en-US" sz="1200" u="sng" kern="1200" dirty="0" smtClean="0">
                <a:solidFill>
                  <a:schemeClr val="tx1"/>
                </a:solidFill>
                <a:effectLst/>
                <a:latin typeface="+mn-lt"/>
                <a:ea typeface="+mn-ea"/>
                <a:cs typeface="+mn-cs"/>
              </a:rPr>
              <a:t>completely destroyed</a:t>
            </a:r>
            <a:r>
              <a:rPr lang="en-US" sz="1200" kern="1200" dirty="0" smtClean="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45</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a:t>
            </a:r>
            <a:r>
              <a:rPr lang="en-US" baseline="0" dirty="0" smtClean="0">
                <a:latin typeface="Times New Roman" charset="0"/>
                <a:ea typeface="ＭＳ Ｐゴシック" charset="0"/>
                <a:cs typeface="ＭＳ Ｐゴシック" charset="0"/>
              </a:rPr>
              <a:t> cities of "many" (NLT) changed to the Greek text of "the cities of the nations…"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40DE5AC-5B24-1349-91FB-B5920831213D}" type="slidenum">
              <a:rPr lang="en-US" sz="1200">
                <a:solidFill>
                  <a:srgbClr val="000000"/>
                </a:solidFill>
              </a:rPr>
              <a:pPr/>
              <a:t>46</a:t>
            </a:fld>
            <a:endParaRPr lang="en-US" sz="1200">
              <a:solidFill>
                <a:srgbClr val="000000"/>
              </a:solidFill>
            </a:endParaRPr>
          </a:p>
        </p:txBody>
      </p:sp>
      <p:sp>
        <p:nvSpPr>
          <p:cNvPr id="1037314" name="Rectangle 2"/>
          <p:cNvSpPr>
            <a:spLocks noGrp="1" noRot="1" noChangeAspect="1" noChangeArrowheads="1" noTextEdit="1"/>
          </p:cNvSpPr>
          <p:nvPr>
            <p:ph type="sldImg"/>
          </p:nvPr>
        </p:nvSpPr>
        <p:spPr>
          <a:ln/>
        </p:spPr>
      </p:sp>
      <p:sp>
        <p:nvSpPr>
          <p:cNvPr id="103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b="0" i="0" u="none" strike="noStrike" kern="1200" baseline="0" dirty="0" smtClean="0">
                <a:solidFill>
                  <a:schemeClr val="tx1"/>
                </a:solidFill>
                <a:latin typeface="+mn-lt"/>
                <a:ea typeface="+mn-ea"/>
                <a:cs typeface="+mn-cs"/>
              </a:rPr>
              <a:t>After the Persians took over Babylon in 539 B.C., they discouraged the continuation of the mystery religions of Babylon. Subsequently the Babylonian cultists moved to Pergamum (or </a:t>
            </a:r>
            <a:r>
              <a:rPr lang="en-US" sz="1200" b="0" i="0" u="none" strike="noStrike" kern="1200" baseline="0" dirty="0" err="1" smtClean="0">
                <a:solidFill>
                  <a:schemeClr val="tx1"/>
                </a:solidFill>
                <a:latin typeface="+mn-lt"/>
                <a:ea typeface="+mn-ea"/>
                <a:cs typeface="+mn-cs"/>
              </a:rPr>
              <a:t>Pergamos</a:t>
            </a:r>
            <a:r>
              <a:rPr lang="en-US" sz="1200" b="0" i="0" u="none" strike="noStrike" kern="1200" baseline="0" dirty="0" smtClean="0">
                <a:solidFill>
                  <a:schemeClr val="tx1"/>
                </a:solidFill>
                <a:latin typeface="+mn-lt"/>
                <a:ea typeface="+mn-ea"/>
                <a:cs typeface="+mn-cs"/>
              </a:rPr>
              <a:t>) where one of the seven churches of Asia Minor was located (cf. Rev. 2:12-17)… When the teachers of the Babylonian mystery religions later moved from Pergamum to Rome, they were influential in paganizing Christianity and were the source of many so-called religious rites which have crept into ritualistic churches" (Walvoord, BKC).</a:t>
            </a:r>
            <a:endParaRPr lang="en-US" dirty="0"/>
          </a:p>
        </p:txBody>
      </p:sp>
      <p:sp>
        <p:nvSpPr>
          <p:cNvPr id="4" name="Slide Number Placeholder 3"/>
          <p:cNvSpPr>
            <a:spLocks noGrp="1"/>
          </p:cNvSpPr>
          <p:nvPr>
            <p:ph type="sldNum" sz="quarter" idx="10"/>
          </p:nvPr>
        </p:nvSpPr>
        <p:spPr/>
        <p:txBody>
          <a:bodyPr/>
          <a:lstStyle/>
          <a:p>
            <a:fld id="{4098E5EC-D061-BC46-AA62-5FF63F6BC05F}" type="slidenum">
              <a:rPr lang="en-US" smtClean="0"/>
              <a:t>47</a:t>
            </a:fld>
            <a:endParaRPr lang="en-US"/>
          </a:p>
        </p:txBody>
      </p:sp>
    </p:spTree>
    <p:extLst>
      <p:ext uri="{BB962C8B-B14F-4D97-AF65-F5344CB8AC3E}">
        <p14:creationId xmlns:p14="http://schemas.microsoft.com/office/powerpoint/2010/main" val="815576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b="0" i="0" u="none" strike="noStrike" kern="1200" baseline="0" dirty="0" smtClean="0">
                <a:solidFill>
                  <a:schemeClr val="tx1"/>
                </a:solidFill>
                <a:latin typeface="+mn-lt"/>
                <a:ea typeface="+mn-ea"/>
                <a:cs typeface="+mn-cs"/>
              </a:rPr>
              <a:t>Crowns in the shape of a fish head were worn by the chief priests of the Babylonian cult to honor the fish god. The crowns bore the words "Keeper of the Bridge," symbolic of the "bridge" between man and Satan. This handle was adopted by the Roman emperors, who used the Latin title </a:t>
            </a:r>
            <a:r>
              <a:rPr lang="en-US" sz="1200" b="0" i="1" u="none" strike="noStrike" kern="1200" baseline="0" dirty="0" err="1" smtClean="0">
                <a:solidFill>
                  <a:schemeClr val="tx1"/>
                </a:solidFill>
                <a:latin typeface="+mn-lt"/>
                <a:ea typeface="+mn-ea"/>
                <a:cs typeface="+mn-cs"/>
              </a:rPr>
              <a:t>Pontifex</a:t>
            </a:r>
            <a:r>
              <a:rPr lang="en-US" sz="1200" b="0" i="1" u="none" strike="noStrike" kern="1200" baseline="0" dirty="0" smtClean="0">
                <a:solidFill>
                  <a:schemeClr val="tx1"/>
                </a:solidFill>
                <a:latin typeface="+mn-lt"/>
                <a:ea typeface="+mn-ea"/>
                <a:cs typeface="+mn-cs"/>
              </a:rPr>
              <a:t> Maximus</a:t>
            </a:r>
            <a:r>
              <a:rPr lang="en-US" sz="1200" b="0" i="0" u="none" strike="noStrike" kern="1200" baseline="0" dirty="0" smtClean="0">
                <a:solidFill>
                  <a:schemeClr val="tx1"/>
                </a:solidFill>
                <a:latin typeface="+mn-lt"/>
                <a:ea typeface="+mn-ea"/>
                <a:cs typeface="+mn-cs"/>
              </a:rPr>
              <a:t>, which means "Major Keeper of the Bridge." And the same title was later used by the bishop of Rome. The pope today is often called the </a:t>
            </a:r>
            <a:r>
              <a:rPr lang="en-US" sz="1200" b="0" i="1" u="none" strike="noStrike" kern="1200" baseline="0" dirty="0" smtClean="0">
                <a:solidFill>
                  <a:schemeClr val="tx1"/>
                </a:solidFill>
                <a:latin typeface="+mn-lt"/>
                <a:ea typeface="+mn-ea"/>
                <a:cs typeface="+mn-cs"/>
              </a:rPr>
              <a:t>pontiff</a:t>
            </a:r>
            <a:r>
              <a:rPr lang="en-US" sz="1200" b="0" i="0" u="none" strike="noStrike" kern="1200" baseline="0" dirty="0" smtClean="0">
                <a:solidFill>
                  <a:schemeClr val="tx1"/>
                </a:solidFill>
                <a:latin typeface="+mn-lt"/>
                <a:ea typeface="+mn-ea"/>
                <a:cs typeface="+mn-cs"/>
              </a:rPr>
              <a:t>, which comes from </a:t>
            </a:r>
            <a:r>
              <a:rPr lang="en-US" sz="1200" b="0" i="1" u="none" strike="noStrike" kern="1200" baseline="0" dirty="0" err="1" smtClean="0">
                <a:solidFill>
                  <a:schemeClr val="tx1"/>
                </a:solidFill>
                <a:latin typeface="+mn-lt"/>
                <a:ea typeface="+mn-ea"/>
                <a:cs typeface="+mn-cs"/>
              </a:rPr>
              <a:t>pontifex</a:t>
            </a:r>
            <a:r>
              <a:rPr lang="en-US" sz="1200" b="0" i="0" u="none" strike="noStrike" kern="1200" baseline="0" dirty="0" smtClean="0">
                <a:solidFill>
                  <a:schemeClr val="tx1"/>
                </a:solidFill>
                <a:latin typeface="+mn-lt"/>
                <a:ea typeface="+mn-ea"/>
                <a:cs typeface="+mn-cs"/>
              </a:rPr>
              <a:t>. " (Walvoord, BKC).</a:t>
            </a:r>
            <a:endParaRPr lang="en-US" dirty="0"/>
          </a:p>
        </p:txBody>
      </p:sp>
      <p:sp>
        <p:nvSpPr>
          <p:cNvPr id="4" name="Slide Number Placeholder 3"/>
          <p:cNvSpPr>
            <a:spLocks noGrp="1"/>
          </p:cNvSpPr>
          <p:nvPr>
            <p:ph type="sldNum" sz="quarter" idx="10"/>
          </p:nvPr>
        </p:nvSpPr>
        <p:spPr/>
        <p:txBody>
          <a:bodyPr/>
          <a:lstStyle/>
          <a:p>
            <a:fld id="{4098E5EC-D061-BC46-AA62-5FF63F6BC05F}" type="slidenum">
              <a:rPr lang="en-US" smtClean="0"/>
              <a:t>48</a:t>
            </a:fld>
            <a:endParaRPr lang="en-US"/>
          </a:p>
        </p:txBody>
      </p:sp>
    </p:spTree>
    <p:extLst>
      <p:ext uri="{BB962C8B-B14F-4D97-AF65-F5344CB8AC3E}">
        <p14:creationId xmlns:p14="http://schemas.microsoft.com/office/powerpoint/2010/main" val="815576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976C4-B950-2943-A97C-663FB7569A09}" type="slidenum">
              <a:rPr lang="en-US" sz="1200">
                <a:solidFill>
                  <a:srgbClr val="000000"/>
                </a:solidFill>
                <a:latin typeface="Times New Roman" charset="0"/>
              </a:rPr>
              <a:pPr/>
              <a:t>49</a:t>
            </a:fld>
            <a:endParaRPr lang="en-US" sz="1200">
              <a:solidFill>
                <a:srgbClr val="000000"/>
              </a:solidFill>
              <a:latin typeface="Times New Roman" charset="0"/>
            </a:endParaRPr>
          </a:p>
        </p:txBody>
      </p:sp>
      <p:sp>
        <p:nvSpPr>
          <p:cNvPr id="1041410" name="Rectangle 2"/>
          <p:cNvSpPr>
            <a:spLocks noGrp="1" noRot="1" noChangeAspect="1" noChangeArrowheads="1" noTextEdit="1"/>
          </p:cNvSpPr>
          <p:nvPr>
            <p:ph type="sldImg"/>
          </p:nvPr>
        </p:nvSpPr>
        <p:spPr>
          <a:solidFill>
            <a:srgbClr val="FFFFFF"/>
          </a:solidFill>
          <a:ln/>
        </p:spPr>
      </p:sp>
      <p:sp>
        <p:nvSpPr>
          <p:cNvPr id="10414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C9D21AD-5C7D-AD4E-930A-BA7939829A12}" type="slidenum">
              <a:rPr lang="en-US" sz="1200">
                <a:solidFill>
                  <a:srgbClr val="000000"/>
                </a:solidFill>
                <a:latin typeface="Times New Roman" charset="0"/>
              </a:rPr>
              <a:pPr/>
              <a:t>50</a:t>
            </a:fld>
            <a:endParaRPr lang="en-US" sz="1200">
              <a:solidFill>
                <a:srgbClr val="000000"/>
              </a:solidFill>
              <a:latin typeface="Times New Roman" charset="0"/>
            </a:endParaRPr>
          </a:p>
        </p:txBody>
      </p:sp>
      <p:sp>
        <p:nvSpPr>
          <p:cNvPr id="1043458" name="Rectangle 2"/>
          <p:cNvSpPr>
            <a:spLocks noGrp="1" noRot="1" noChangeAspect="1" noChangeArrowheads="1" noTextEdit="1"/>
          </p:cNvSpPr>
          <p:nvPr>
            <p:ph type="sldImg"/>
          </p:nvPr>
        </p:nvSpPr>
        <p:spPr>
          <a:solidFill>
            <a:srgbClr val="FFFFFF"/>
          </a:solidFill>
          <a:ln/>
        </p:spPr>
      </p:sp>
      <p:sp>
        <p:nvSpPr>
          <p:cNvPr id="10434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13</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3</a:t>
            </a:r>
            <a:r>
              <a:rPr lang="en-US" baseline="0" dirty="0" smtClean="0">
                <a:latin typeface="Times New Roman" charset="0"/>
                <a:ea typeface="ＭＳ Ｐゴシック" charset="0"/>
                <a:cs typeface="ＭＳ Ｐゴシック" charset="0"/>
              </a:rPr>
              <a:t> main divisions of Revelation are summarized in 1:19</a:t>
            </a:r>
          </a:p>
          <a:p>
            <a:r>
              <a:rPr lang="en-US" baseline="0" dirty="0" smtClean="0">
                <a:latin typeface="Times New Roman" charset="0"/>
                <a:ea typeface="ＭＳ Ｐゴシック" charset="0"/>
                <a:cs typeface="ＭＳ Ｐゴシック" charset="0"/>
              </a:rPr>
              <a:t>The 3 main cycles of judgment are squared in blue</a:t>
            </a:r>
          </a:p>
          <a:p>
            <a:r>
              <a:rPr lang="en-US" baseline="0" dirty="0" smtClean="0">
                <a:latin typeface="Times New Roman" charset="0"/>
                <a:ea typeface="ＭＳ Ｐゴシック" charset="0"/>
                <a:cs typeface="ＭＳ Ｐゴシック" charset="0"/>
              </a:rPr>
              <a:t>The 4 parenthetical sections appear in parentheses within the scrolls.  </a:t>
            </a:r>
            <a:r>
              <a:rPr lang="en-US" baseline="0" smtClean="0">
                <a:latin typeface="Times New Roman" charset="0"/>
                <a:ea typeface="ＭＳ Ｐゴシック" charset="0"/>
                <a:cs typeface="ＭＳ Ｐゴシック" charset="0"/>
              </a:rPr>
              <a:t>They do not advance the chronology but add important information that is not associated with a particular judgment.</a:t>
            </a:r>
            <a:endParaRPr lang="en-US" smtClean="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AA19EB7-B82A-AA4D-A50E-56CE26331C84}" type="slidenum">
              <a:rPr lang="en-US" sz="1200">
                <a:solidFill>
                  <a:srgbClr val="000000"/>
                </a:solidFill>
                <a:latin typeface="Times New Roman" charset="0"/>
              </a:rPr>
              <a:pPr/>
              <a:t>51</a:t>
            </a:fld>
            <a:endParaRPr lang="en-US" sz="1200">
              <a:solidFill>
                <a:srgbClr val="000000"/>
              </a:solidFill>
              <a:latin typeface="Times New Roman" charset="0"/>
            </a:endParaRPr>
          </a:p>
        </p:txBody>
      </p:sp>
      <p:sp>
        <p:nvSpPr>
          <p:cNvPr id="1045506" name="Rectangle 2"/>
          <p:cNvSpPr>
            <a:spLocks noGrp="1" noRot="1" noChangeAspect="1" noChangeArrowheads="1" noTextEdit="1"/>
          </p:cNvSpPr>
          <p:nvPr>
            <p:ph type="sldImg"/>
          </p:nvPr>
        </p:nvSpPr>
        <p:spPr>
          <a:solidFill>
            <a:srgbClr val="FFFFFF"/>
          </a:solidFill>
          <a:ln/>
        </p:spPr>
      </p:sp>
      <p:sp>
        <p:nvSpPr>
          <p:cNvPr id="10455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Nimrod (Gen. 10:9-10) was the husband of </a:t>
            </a:r>
            <a:r>
              <a:rPr lang="en-US" dirty="0" err="1" smtClean="0">
                <a:latin typeface="Times New Roman" charset="0"/>
                <a:ea typeface="ＭＳ Ｐゴシック" charset="0"/>
                <a:cs typeface="ＭＳ Ｐゴシック" charset="0"/>
              </a:rPr>
              <a:t>Semiramis</a:t>
            </a:r>
            <a:r>
              <a:rPr lang="en-US"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84C40C-9DDA-BD4A-9206-14A8AC404391}" type="slidenum">
              <a:rPr lang="en-US" sz="1200">
                <a:solidFill>
                  <a:srgbClr val="000000"/>
                </a:solidFill>
                <a:latin typeface="Times New Roman" charset="0"/>
              </a:rPr>
              <a:pPr/>
              <a:t>52</a:t>
            </a:fld>
            <a:endParaRPr lang="en-US" sz="1200">
              <a:solidFill>
                <a:srgbClr val="000000"/>
              </a:solidFill>
              <a:latin typeface="Times New Roman" charset="0"/>
            </a:endParaRPr>
          </a:p>
        </p:txBody>
      </p:sp>
      <p:sp>
        <p:nvSpPr>
          <p:cNvPr id="1047554" name="Rectangle 2"/>
          <p:cNvSpPr>
            <a:spLocks noGrp="1" noRot="1" noChangeAspect="1" noChangeArrowheads="1" noTextEdit="1"/>
          </p:cNvSpPr>
          <p:nvPr>
            <p:ph type="sldImg"/>
          </p:nvPr>
        </p:nvSpPr>
        <p:spPr>
          <a:solidFill>
            <a:srgbClr val="FFFFFF"/>
          </a:solidFill>
          <a:ln/>
        </p:spPr>
      </p:sp>
      <p:sp>
        <p:nvSpPr>
          <p:cNvPr id="10475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8706485-C892-874E-B235-1560835FA4FC}" type="slidenum">
              <a:rPr lang="en-US" sz="1200">
                <a:solidFill>
                  <a:srgbClr val="000000"/>
                </a:solidFill>
                <a:latin typeface="Times New Roman" charset="0"/>
              </a:rPr>
              <a:pPr/>
              <a:t>53</a:t>
            </a:fld>
            <a:endParaRPr lang="en-US" sz="1200">
              <a:solidFill>
                <a:srgbClr val="000000"/>
              </a:solidFill>
              <a:latin typeface="Times New Roman" charset="0"/>
            </a:endParaRPr>
          </a:p>
        </p:txBody>
      </p:sp>
      <p:sp>
        <p:nvSpPr>
          <p:cNvPr id="1049602" name="Rectangle 2"/>
          <p:cNvSpPr>
            <a:spLocks noGrp="1" noRot="1" noChangeAspect="1" noChangeArrowheads="1" noTextEdit="1"/>
          </p:cNvSpPr>
          <p:nvPr>
            <p:ph type="sldImg"/>
          </p:nvPr>
        </p:nvSpPr>
        <p:spPr>
          <a:solidFill>
            <a:srgbClr val="FFFFFF"/>
          </a:solidFill>
          <a:ln/>
        </p:spPr>
      </p:sp>
      <p:sp>
        <p:nvSpPr>
          <p:cNvPr id="10496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BF71A2A-B4E7-0B4F-9F26-7FEC5EB23F56}" type="slidenum">
              <a:rPr lang="en-US" sz="1200">
                <a:solidFill>
                  <a:srgbClr val="000000"/>
                </a:solidFill>
                <a:latin typeface="Times New Roman" charset="0"/>
              </a:rPr>
              <a:pPr/>
              <a:t>54</a:t>
            </a:fld>
            <a:endParaRPr lang="en-US" sz="1200">
              <a:solidFill>
                <a:srgbClr val="000000"/>
              </a:solidFill>
              <a:latin typeface="Times New Roman" charset="0"/>
            </a:endParaRPr>
          </a:p>
        </p:txBody>
      </p:sp>
      <p:sp>
        <p:nvSpPr>
          <p:cNvPr id="1051650" name="Rectangle 2"/>
          <p:cNvSpPr>
            <a:spLocks noGrp="1" noRot="1" noChangeAspect="1" noChangeArrowheads="1" noTextEdit="1"/>
          </p:cNvSpPr>
          <p:nvPr>
            <p:ph type="sldImg"/>
          </p:nvPr>
        </p:nvSpPr>
        <p:spPr>
          <a:solidFill>
            <a:srgbClr val="FFFFFF"/>
          </a:solidFill>
          <a:ln/>
        </p:spPr>
      </p:sp>
      <p:sp>
        <p:nvSpPr>
          <p:cNvPr id="10516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Slide Image Placeholder 1"/>
          <p:cNvSpPr>
            <a:spLocks noGrp="1" noRot="1" noChangeAspect="1"/>
          </p:cNvSpPr>
          <p:nvPr>
            <p:ph type="sldImg"/>
          </p:nvPr>
        </p:nvSpPr>
        <p:spPr>
          <a:ln/>
        </p:spPr>
      </p:sp>
      <p:sp>
        <p:nvSpPr>
          <p:cNvPr id="1053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Washington Monument in Washington DC is also an obelisk with origins back to Babylonian Mystery Religion!</a:t>
            </a:r>
          </a:p>
        </p:txBody>
      </p:sp>
      <p:sp>
        <p:nvSpPr>
          <p:cNvPr id="1053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AF6285-E0AF-4A48-B8AD-51FFAA9234B4}" type="slidenum">
              <a:rPr lang="en-GB" sz="1200">
                <a:solidFill>
                  <a:prstClr val="white"/>
                </a:solidFill>
              </a:rPr>
              <a:pPr/>
              <a:t>55</a:t>
            </a:fld>
            <a:endParaRPr lang="en-GB" sz="1200">
              <a:solidFill>
                <a:prstClr val="white"/>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FED03F2-A3AF-8549-A77C-F9AA5863B37A}" type="slidenum">
              <a:rPr lang="en-US" sz="1200">
                <a:solidFill>
                  <a:srgbClr val="000000"/>
                </a:solidFill>
                <a:latin typeface="Times New Roman" charset="0"/>
              </a:rPr>
              <a:pPr/>
              <a:t>56</a:t>
            </a:fld>
            <a:endParaRPr lang="en-US" sz="1200">
              <a:solidFill>
                <a:srgbClr val="000000"/>
              </a:solidFill>
              <a:latin typeface="Times New Roman" charset="0"/>
            </a:endParaRPr>
          </a:p>
        </p:txBody>
      </p:sp>
      <p:sp>
        <p:nvSpPr>
          <p:cNvPr id="1055746" name="Rectangle 2"/>
          <p:cNvSpPr>
            <a:spLocks noGrp="1" noRot="1" noChangeAspect="1" noChangeArrowheads="1" noTextEdit="1"/>
          </p:cNvSpPr>
          <p:nvPr>
            <p:ph type="sldImg"/>
          </p:nvPr>
        </p:nvSpPr>
        <p:spPr>
          <a:solidFill>
            <a:srgbClr val="FFFFFF"/>
          </a:solidFill>
          <a:ln/>
        </p:spPr>
      </p:sp>
      <p:sp>
        <p:nvSpPr>
          <p:cNvPr id="10557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0AFD9C-18A7-254A-A932-A3B7E874AB33}" type="slidenum">
              <a:rPr lang="en-US" sz="1200">
                <a:solidFill>
                  <a:srgbClr val="000000"/>
                </a:solidFill>
              </a:rPr>
              <a:pPr/>
              <a:t>57</a:t>
            </a:fld>
            <a:endParaRPr lang="en-US" sz="1200">
              <a:solidFill>
                <a:srgbClr val="000000"/>
              </a:solidFill>
            </a:endParaRPr>
          </a:p>
        </p:txBody>
      </p:sp>
      <p:sp>
        <p:nvSpPr>
          <p:cNvPr id="1057794" name="Rectangle 2"/>
          <p:cNvSpPr>
            <a:spLocks noGrp="1" noRot="1" noChangeAspect="1" noChangeArrowheads="1" noTextEdit="1"/>
          </p:cNvSpPr>
          <p:nvPr>
            <p:ph type="sldImg"/>
          </p:nvPr>
        </p:nvSpPr>
        <p:spPr>
          <a:ln/>
        </p:spPr>
      </p:sp>
      <p:sp>
        <p:nvSpPr>
          <p:cNvPr id="1057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58</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59</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60</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14</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48ABE2-6E93-D141-AD01-E792678A6681}" type="slidenum">
              <a:rPr lang="en-US" sz="1200">
                <a:solidFill>
                  <a:srgbClr val="000000"/>
                </a:solidFill>
              </a:rPr>
              <a:pPr/>
              <a:t>61</a:t>
            </a:fld>
            <a:endParaRPr lang="en-US" sz="1200">
              <a:solidFill>
                <a:srgbClr val="000000"/>
              </a:solidFill>
            </a:endParaRPr>
          </a:p>
        </p:txBody>
      </p:sp>
      <p:sp>
        <p:nvSpPr>
          <p:cNvPr id="1059842" name="Rectangle 2"/>
          <p:cNvSpPr>
            <a:spLocks noGrp="1" noRot="1" noChangeAspect="1" noChangeArrowheads="1" noTextEdit="1"/>
          </p:cNvSpPr>
          <p:nvPr>
            <p:ph type="sldImg"/>
          </p:nvPr>
        </p:nvSpPr>
        <p:spPr>
          <a:ln/>
        </p:spPr>
      </p:sp>
      <p:sp>
        <p:nvSpPr>
          <p:cNvPr id="1059843" name="Rectangle 3"/>
          <p:cNvSpPr>
            <a:spLocks noGrp="1" noChangeArrowheads="1"/>
          </p:cNvSpPr>
          <p:nvPr>
            <p:ph type="body" idx="1"/>
          </p:nvPr>
        </p:nvSpPr>
        <p:spPr>
          <a:xfrm>
            <a:off x="914400" y="4343400"/>
            <a:ext cx="5029200" cy="36031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dirty="0">
                <a:solidFill>
                  <a:srgbClr val="FFFFFF"/>
                </a:solidFill>
                <a:latin typeface="Arial-BoldMT" charset="0"/>
                <a:ea typeface="ＭＳ Ｐゴシック" charset="0"/>
                <a:cs typeface="ＭＳ Ｐゴシック" charset="0"/>
              </a:rPr>
              <a:t>Recently (June 26, 2000), a charter was signed in Pittsburgh, Pennsylvania. An organization was born which was aptly named, </a:t>
            </a:r>
            <a:r>
              <a:rPr lang="en-US" b="1" i="1" dirty="0">
                <a:solidFill>
                  <a:srgbClr val="FFFFFF"/>
                </a:solidFill>
                <a:latin typeface="Arial-BoldItalicMT" charset="0"/>
                <a:ea typeface="ＭＳ Ｐゴシック" charset="0"/>
                <a:cs typeface="ＭＳ Ｐゴシック" charset="0"/>
              </a:rPr>
              <a:t>United Religions</a:t>
            </a:r>
            <a:r>
              <a:rPr lang="en-US" b="1" dirty="0">
                <a:solidFill>
                  <a:srgbClr val="FFFFFF"/>
                </a:solidFill>
                <a:latin typeface="Arial-BoldMT" charset="0"/>
                <a:ea typeface="ＭＳ Ｐゴシック" charset="0"/>
                <a:cs typeface="ＭＳ Ｐゴシック" charset="0"/>
              </a:rPr>
              <a:t>. The purpose of this organization is to be the spiritual equivalent of the United Nations. Their purpose is to </a:t>
            </a:r>
            <a:r>
              <a:rPr lang="en-US" b="1" dirty="0" smtClean="0">
                <a:solidFill>
                  <a:srgbClr val="FFFFFF"/>
                </a:solidFill>
                <a:latin typeface="Arial-BoldMT" charset="0"/>
                <a:ea typeface="ＭＳ Ｐゴシック" charset="0"/>
                <a:cs typeface="ＭＳ Ｐゴシック" charset="0"/>
              </a:rPr>
              <a:t>"to </a:t>
            </a:r>
            <a:r>
              <a:rPr lang="en-US" b="1" dirty="0">
                <a:solidFill>
                  <a:srgbClr val="FFFFFF"/>
                </a:solidFill>
                <a:latin typeface="Arial-BoldMT" charset="0"/>
                <a:ea typeface="ＭＳ Ｐゴシック" charset="0"/>
                <a:cs typeface="ＭＳ Ｐゴシック" charset="0"/>
              </a:rPr>
              <a:t>end religiously motivated </a:t>
            </a:r>
            <a:r>
              <a:rPr lang="en-US" b="1" dirty="0" smtClean="0">
                <a:solidFill>
                  <a:srgbClr val="FFFFFF"/>
                </a:solidFill>
                <a:latin typeface="Arial-BoldMT" charset="0"/>
                <a:ea typeface="ＭＳ Ｐゴシック" charset="0"/>
                <a:cs typeface="ＭＳ Ｐゴシック" charset="0"/>
              </a:rPr>
              <a:t>violence" </a:t>
            </a:r>
            <a:r>
              <a:rPr lang="en-US" b="1" dirty="0">
                <a:solidFill>
                  <a:srgbClr val="FFFFFF"/>
                </a:solidFill>
                <a:latin typeface="Arial-BoldMT" charset="0"/>
                <a:ea typeface="ＭＳ Ｐゴシック" charset="0"/>
                <a:cs typeface="ＭＳ Ｐゴシック" charset="0"/>
              </a:rPr>
              <a:t>and </a:t>
            </a:r>
            <a:r>
              <a:rPr lang="en-US" b="1" dirty="0" smtClean="0">
                <a:solidFill>
                  <a:srgbClr val="FFFFFF"/>
                </a:solidFill>
                <a:latin typeface="Arial-BoldMT" charset="0"/>
                <a:ea typeface="ＭＳ Ｐゴシック" charset="0"/>
                <a:cs typeface="ＭＳ Ｐゴシック" charset="0"/>
              </a:rPr>
              <a:t>"respect </a:t>
            </a:r>
            <a:r>
              <a:rPr lang="en-US" b="1" dirty="0">
                <a:solidFill>
                  <a:srgbClr val="FFFFFF"/>
                </a:solidFill>
                <a:latin typeface="Arial-BoldMT" charset="0"/>
                <a:ea typeface="ＭＳ Ｐゴシック" charset="0"/>
                <a:cs typeface="ＭＳ Ｐゴシック" charset="0"/>
              </a:rPr>
              <a:t>the uniqueness of each tradition. </a:t>
            </a:r>
            <a:r>
              <a:rPr lang="en-US" b="1" dirty="0" smtClean="0">
                <a:solidFill>
                  <a:srgbClr val="FFFFFF"/>
                </a:solidFill>
                <a:latin typeface="Arial-BoldMT" charset="0"/>
                <a:ea typeface="ＭＳ Ｐゴシック" charset="0"/>
                <a:cs typeface="ＭＳ Ｐゴシック" charset="0"/>
              </a:rPr>
              <a:t>"While </a:t>
            </a:r>
            <a:r>
              <a:rPr lang="en-US" b="1" dirty="0">
                <a:solidFill>
                  <a:srgbClr val="FFFFFF"/>
                </a:solidFill>
                <a:latin typeface="Arial-BoldMT" charset="0"/>
                <a:ea typeface="ＭＳ Ｐゴシック" charset="0"/>
                <a:cs typeface="ＭＳ Ｐゴシック" charset="0"/>
              </a:rPr>
              <a:t>these ideas sound lofty and exalted, they also assert </a:t>
            </a:r>
            <a:r>
              <a:rPr lang="en-US" b="1" dirty="0" smtClean="0">
                <a:solidFill>
                  <a:srgbClr val="FFFFFF"/>
                </a:solidFill>
                <a:latin typeface="Arial-BoldMT" charset="0"/>
                <a:ea typeface="ＭＳ Ｐゴシック" charset="0"/>
                <a:cs typeface="ＭＳ Ｐゴシック" charset="0"/>
              </a:rPr>
              <a:t>"Members </a:t>
            </a:r>
            <a:r>
              <a:rPr lang="en-US" b="1" dirty="0">
                <a:solidFill>
                  <a:srgbClr val="FFFFFF"/>
                </a:solidFill>
                <a:latin typeface="Arial-BoldMT" charset="0"/>
                <a:ea typeface="ＭＳ Ｐゴシック" charset="0"/>
                <a:cs typeface="ＭＳ Ｐゴシック" charset="0"/>
              </a:rPr>
              <a:t>of the URI shall not be coerced to participate in any ritual or be proselytized</a:t>
            </a:r>
            <a:r>
              <a:rPr lang="en-US" b="1" dirty="0" smtClean="0">
                <a:solidFill>
                  <a:srgbClr val="FFFFFF"/>
                </a:solidFill>
                <a:latin typeface="Arial-BoldMT" charset="0"/>
                <a:ea typeface="ＭＳ Ｐゴシック" charset="0"/>
                <a:cs typeface="ＭＳ Ｐゴシック" charset="0"/>
              </a:rPr>
              <a:t>." </a:t>
            </a:r>
            <a:r>
              <a:rPr lang="en-US" b="1" dirty="0">
                <a:solidFill>
                  <a:srgbClr val="FFFFFF"/>
                </a:solidFill>
                <a:latin typeface="Arial-BoldMT" charset="0"/>
                <a:ea typeface="ＭＳ Ｐゴシック" charset="0"/>
                <a:cs typeface="ＭＳ Ｐゴシック" charset="0"/>
              </a:rPr>
              <a:t>Members of this organization come from a variety of traditions, as evidenced by their emblem above. This is not a Biblically based doctrine, which would say </a:t>
            </a:r>
            <a:r>
              <a:rPr lang="en-US" b="1" dirty="0" smtClean="0">
                <a:solidFill>
                  <a:srgbClr val="FFFFFF"/>
                </a:solidFill>
                <a:latin typeface="Arial-BoldMT" charset="0"/>
                <a:ea typeface="ＭＳ Ｐゴシック" charset="0"/>
                <a:cs typeface="ＭＳ Ｐゴシック" charset="0"/>
              </a:rPr>
              <a:t>"for </a:t>
            </a:r>
            <a:r>
              <a:rPr lang="en-US" b="1" dirty="0">
                <a:solidFill>
                  <a:srgbClr val="FFFFFF"/>
                </a:solidFill>
                <a:latin typeface="Arial-BoldMT" charset="0"/>
                <a:ea typeface="ＭＳ Ｐゴシック" charset="0"/>
                <a:cs typeface="ＭＳ Ｐゴシック" charset="0"/>
              </a:rPr>
              <a:t>there is none other name under heaven given among men, whereby we must be saved (Acts 4:12)</a:t>
            </a:r>
            <a:r>
              <a:rPr lang="en-US" b="1" dirty="0" smtClean="0">
                <a:solidFill>
                  <a:srgbClr val="FFFFFF"/>
                </a:solidFill>
                <a:latin typeface="Arial-BoldMT" charset="0"/>
                <a:ea typeface="ＭＳ Ｐゴシック" charset="0"/>
                <a:cs typeface="ＭＳ Ｐゴシック" charset="0"/>
              </a:rPr>
              <a:t>." </a:t>
            </a:r>
            <a:r>
              <a:rPr lang="en-US" b="1" dirty="0">
                <a:solidFill>
                  <a:srgbClr val="FFFFFF"/>
                </a:solidFill>
                <a:latin typeface="Arial-BoldMT" charset="0"/>
                <a:ea typeface="ＭＳ Ｐゴシック" charset="0"/>
                <a:cs typeface="ＭＳ Ｐゴシック" charset="0"/>
              </a:rPr>
              <a:t>This is, indeed, the case. We must now allow ecumenism and </a:t>
            </a:r>
            <a:r>
              <a:rPr lang="en-US" b="1" dirty="0" err="1">
                <a:solidFill>
                  <a:srgbClr val="FFFFFF"/>
                </a:solidFill>
                <a:latin typeface="Arial-BoldMT" charset="0"/>
                <a:ea typeface="ＭＳ Ｐゴシック" charset="0"/>
                <a:cs typeface="ＭＳ Ｐゴシック" charset="0"/>
              </a:rPr>
              <a:t>interfaithism</a:t>
            </a:r>
            <a:r>
              <a:rPr lang="en-US" b="1" dirty="0">
                <a:solidFill>
                  <a:srgbClr val="FFFFFF"/>
                </a:solidFill>
                <a:latin typeface="Arial-BoldMT" charset="0"/>
                <a:ea typeface="ＭＳ Ｐゴシック" charset="0"/>
                <a:cs typeface="ＭＳ Ｐゴシック" charset="0"/>
              </a:rPr>
              <a:t> to destroy the foundation of a Biblically based belief in Jesus Christ as the Savior of the world. No other figure fulfills this position. Absolutely none other! This organization should not be endorsed by any Christian. It is just one in a series of steps that is paving the way for the Antichrist. </a:t>
            </a:r>
            <a:r>
              <a:rPr lang="en-US" b="1" dirty="0" err="1">
                <a:solidFill>
                  <a:srgbClr val="0000CC"/>
                </a:solidFill>
                <a:latin typeface="Arial-BoldMT" charset="0"/>
                <a:ea typeface="ＭＳ Ｐゴシック" charset="0"/>
                <a:cs typeface="ＭＳ Ｐゴシック" charset="0"/>
              </a:rPr>
              <a:t>www.pastorlewis.com</a:t>
            </a:r>
            <a:r>
              <a:rPr lang="en-US" b="1" dirty="0">
                <a:solidFill>
                  <a:srgbClr val="0000CC"/>
                </a:solidFill>
                <a:latin typeface="Arial-BoldMT" charset="0"/>
                <a:ea typeface="ＭＳ Ｐゴシック" charset="0"/>
                <a:cs typeface="ＭＳ Ｐゴシック" charset="0"/>
              </a:rPr>
              <a:t>/ </a:t>
            </a:r>
            <a:r>
              <a:rPr lang="en-US" b="1" dirty="0" err="1">
                <a:solidFill>
                  <a:srgbClr val="0000CC"/>
                </a:solidFill>
                <a:latin typeface="Arial-BoldMT" charset="0"/>
                <a:ea typeface="ＭＳ Ｐゴシック" charset="0"/>
                <a:cs typeface="ＭＳ Ｐゴシック" charset="0"/>
              </a:rPr>
              <a:t>uri</a:t>
            </a:r>
            <a:r>
              <a:rPr lang="en-US" b="1" dirty="0">
                <a:solidFill>
                  <a:srgbClr val="0000CC"/>
                </a:solidFill>
                <a:latin typeface="Arial-BoldMT" charset="0"/>
                <a:ea typeface="ＭＳ Ｐゴシック" charset="0"/>
                <a:cs typeface="ＭＳ Ｐゴシック" charset="0"/>
              </a:rPr>
              <a:t>/</a:t>
            </a:r>
            <a:r>
              <a:rPr lang="en-US" b="1" dirty="0" err="1">
                <a:solidFill>
                  <a:srgbClr val="0000CC"/>
                </a:solidFill>
                <a:latin typeface="Arial-BoldMT" charset="0"/>
                <a:ea typeface="ＭＳ Ｐゴシック" charset="0"/>
                <a:cs typeface="ＭＳ Ｐゴシック" charset="0"/>
              </a:rPr>
              <a:t>uri.html</a:t>
            </a:r>
            <a:endParaRPr lang="en-US" b="1" dirty="0">
              <a:solidFill>
                <a:srgbClr val="0000CC"/>
              </a:solidFill>
              <a:latin typeface="Arial-BoldMT"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E85A16-168D-0540-9F0D-9CC500F95780}" type="slidenum">
              <a:rPr lang="en-US" sz="1200">
                <a:solidFill>
                  <a:srgbClr val="000000"/>
                </a:solidFill>
              </a:rPr>
              <a:pPr/>
              <a:t>62</a:t>
            </a:fld>
            <a:endParaRPr lang="en-US" sz="1200">
              <a:solidFill>
                <a:srgbClr val="000000"/>
              </a:solidFill>
            </a:endParaRPr>
          </a:p>
        </p:txBody>
      </p:sp>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D350871-F361-5844-9BCE-6281189322A0}" type="slidenum">
              <a:rPr lang="en-US" sz="1200">
                <a:solidFill>
                  <a:srgbClr val="000000"/>
                </a:solidFill>
              </a:rPr>
              <a:pPr/>
              <a:t>63</a:t>
            </a:fld>
            <a:endParaRPr lang="en-US" sz="1200">
              <a:solidFill>
                <a:srgbClr val="000000"/>
              </a:solidFill>
            </a:endParaRPr>
          </a:p>
        </p:txBody>
      </p:sp>
      <p:sp>
        <p:nvSpPr>
          <p:cNvPr id="1063938" name="Rectangle 2"/>
          <p:cNvSpPr>
            <a:spLocks noGrp="1" noRot="1" noChangeAspect="1" noChangeArrowheads="1" noTextEdit="1"/>
          </p:cNvSpPr>
          <p:nvPr>
            <p:ph type="sldImg"/>
          </p:nvPr>
        </p:nvSpPr>
        <p:spPr>
          <a:ln/>
        </p:spPr>
      </p:sp>
      <p:sp>
        <p:nvSpPr>
          <p:cNvPr id="1063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EAC8C22-D3DA-2844-8149-AD28551DA5A0}" type="slidenum">
              <a:rPr lang="en-US" sz="1200">
                <a:solidFill>
                  <a:srgbClr val="000000"/>
                </a:solidFill>
              </a:rPr>
              <a:pPr/>
              <a:t>64</a:t>
            </a:fld>
            <a:endParaRPr lang="en-US" sz="1200">
              <a:solidFill>
                <a:srgbClr val="000000"/>
              </a:solidFill>
            </a:endParaRPr>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E64787-850E-1A4E-AE9D-FF7E8B0C12BE}" type="slidenum">
              <a:rPr lang="en-US" sz="1200">
                <a:solidFill>
                  <a:srgbClr val="000000"/>
                </a:solidFill>
              </a:rPr>
              <a:pPr/>
              <a:t>65</a:t>
            </a:fld>
            <a:endParaRPr lang="en-US" sz="1200">
              <a:solidFill>
                <a:srgbClr val="000000"/>
              </a:solidFill>
            </a:endParaRPr>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E64787-850E-1A4E-AE9D-FF7E8B0C12BE}" type="slidenum">
              <a:rPr lang="en-US" sz="1200">
                <a:solidFill>
                  <a:srgbClr val="000000"/>
                </a:solidFill>
              </a:rPr>
              <a:pPr/>
              <a:t>66</a:t>
            </a:fld>
            <a:endParaRPr lang="en-US" sz="1200">
              <a:solidFill>
                <a:srgbClr val="000000"/>
              </a:solidFill>
            </a:endParaRPr>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ABCCE7-01AE-A64F-9DF9-CA5570C5756C}" type="slidenum">
              <a:rPr lang="en-US" sz="1200">
                <a:solidFill>
                  <a:srgbClr val="000000"/>
                </a:solidFill>
              </a:rPr>
              <a:pPr/>
              <a:t>67</a:t>
            </a:fld>
            <a:endParaRPr lang="en-US" sz="1200">
              <a:solidFill>
                <a:srgbClr val="000000"/>
              </a:solidFill>
            </a:endParaRPr>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F4586CB-8B2A-294A-90E9-BEDDC67D681B}" type="slidenum">
              <a:rPr lang="en-US" sz="1200">
                <a:solidFill>
                  <a:srgbClr val="000000"/>
                </a:solidFill>
              </a:rPr>
              <a:pPr/>
              <a:t>68</a:t>
            </a:fld>
            <a:endParaRPr lang="en-US" sz="1200">
              <a:solidFill>
                <a:srgbClr val="000000"/>
              </a:solidFill>
            </a:endParaRPr>
          </a:p>
        </p:txBody>
      </p:sp>
      <p:sp>
        <p:nvSpPr>
          <p:cNvPr id="1072130" name="Rectangle 2"/>
          <p:cNvSpPr>
            <a:spLocks noGrp="1" noRot="1" noChangeAspect="1" noChangeArrowheads="1" noTextEdit="1"/>
          </p:cNvSpPr>
          <p:nvPr>
            <p:ph type="sldImg"/>
          </p:nvPr>
        </p:nvSpPr>
        <p:spPr>
          <a:ln/>
        </p:spPr>
      </p:sp>
      <p:sp>
        <p:nvSpPr>
          <p:cNvPr id="1072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69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70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71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72</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73</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74</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75</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b="1" kern="1200" dirty="0" smtClean="0">
                <a:solidFill>
                  <a:schemeClr val="tx1"/>
                </a:solidFill>
                <a:latin typeface="Times New Roman" pitchFamily="-112" charset="0"/>
                <a:ea typeface="ＭＳ Ｐゴシック" pitchFamily="-108" charset="-128"/>
                <a:cs typeface="ＭＳ Ｐゴシック" pitchFamily="-108" charset="-128"/>
              </a:rPr>
              <a:t>http://</a:t>
            </a:r>
            <a:r>
              <a:rPr lang="en-US" sz="1200" b="1" kern="1200" dirty="0" err="1" smtClean="0">
                <a:solidFill>
                  <a:schemeClr val="tx1"/>
                </a:solidFill>
                <a:latin typeface="Times New Roman" pitchFamily="-112" charset="0"/>
                <a:ea typeface="ＭＳ Ｐゴシック" pitchFamily="-108" charset="-128"/>
                <a:cs typeface="ＭＳ Ｐゴシック" pitchFamily="-108" charset="-128"/>
              </a:rPr>
              <a:t>www.afn.org</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/~govern/</a:t>
            </a:r>
            <a:r>
              <a:rPr lang="en-US" sz="1200" b="1" kern="1200" dirty="0" err="1" smtClean="0">
                <a:solidFill>
                  <a:schemeClr val="tx1"/>
                </a:solidFill>
                <a:latin typeface="Times New Roman" pitchFamily="-112" charset="0"/>
                <a:ea typeface="ＭＳ Ｐゴシック" pitchFamily="-108" charset="-128"/>
                <a:cs typeface="ＭＳ Ｐゴシック" pitchFamily="-108" charset="-128"/>
              </a:rPr>
              <a:t>Christian_Nation.html</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 says…</a:t>
            </a:r>
          </a:p>
          <a:p>
            <a:endParaRPr lang="en-US" sz="1200" b="1" kern="1200" dirty="0" smtClean="0">
              <a:solidFill>
                <a:schemeClr val="tx1"/>
              </a:solidFill>
              <a:latin typeface="Times New Roman" pitchFamily="-112" charset="0"/>
              <a:ea typeface="ＭＳ Ｐゴシック" pitchFamily="-108" charset="-128"/>
              <a:cs typeface="ＭＳ Ｐゴシック" pitchFamily="-108" charset="-128"/>
            </a:endParaRPr>
          </a:p>
          <a:p>
            <a:r>
              <a:rPr lang="en-US" sz="1200" b="1" kern="1200" dirty="0" smtClean="0">
                <a:solidFill>
                  <a:schemeClr val="tx1"/>
                </a:solidFill>
                <a:latin typeface="Times New Roman" pitchFamily="-112" charset="0"/>
                <a:ea typeface="ＭＳ Ｐゴシック" pitchFamily="-108" charset="-128"/>
                <a:cs typeface="ＭＳ Ｐゴシック" pitchFamily="-108" charset="-128"/>
              </a:rPr>
              <a:t>WAS THE UNITED STATES FOUNDED AS A CHRISTIAN NATION?</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it has pleased the almighty God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by the wise disposition of His Divine Providence…"</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Jesus Christ, Thy Son, our Savior.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Amen". Sounds Christian to me.</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Ben Franklin, at the Constitutional Convention, said: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...God governs in the affairs of men.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And if a sparrow cannot fall to the ground without His notice is it probable that an empire can rise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without His aid?"</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John Adams stated so eloquently during this period of time that; "The general principles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on which the fathers achieved Independence were ... the general principles of Christianity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 I will avow that I then believed, and now believe, that the general principles of Christianity are as </a:t>
            </a:r>
            <a:r>
              <a:rPr lang="en-US" sz="1200" kern="1200" dirty="0" err="1" smtClean="0">
                <a:solidFill>
                  <a:schemeClr val="tx1"/>
                </a:solidFill>
                <a:latin typeface="Times New Roman" pitchFamily="-112" charset="0"/>
                <a:ea typeface="ＭＳ Ｐゴシック" pitchFamily="-108" charset="-128"/>
                <a:cs typeface="ＭＳ Ｐゴシック" pitchFamily="-108" charset="-128"/>
              </a:rPr>
              <a:t>etemal</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 and immutable as the existence and attributes of God."</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it not that the Declaration of Independence first organized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the social compact on the foundation of the Redeemer</a:t>
            </a:r>
            <a:r>
              <a:rPr lang="fr-FR" sz="1200" b="1" kern="1200" dirty="0" smtClean="0">
                <a:solidFill>
                  <a:schemeClr val="tx1"/>
                </a:solidFill>
                <a:latin typeface="Times New Roman" pitchFamily="-112" charset="0"/>
                <a:ea typeface="ＭＳ Ｐゴシック" pitchFamily="-108" charset="-128"/>
                <a:cs typeface="ＭＳ Ｐゴシック" pitchFamily="-108" charset="-128"/>
              </a:rPr>
              <a:t>'</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s mission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upon earth? That it laid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the cornerstone of human government upon the first precepts of Christianity?"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Sounds like the founding of a Christian nation to me. John Quincy Adams went on to say that the biggest victory won in the American Revolution was that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Christian principles and civil government would be tied together In what he called an "indissoluble" bond.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The Founding Fathers understood that religion was inextricably part of our nation and government. The practice of the Christian religion in our government was not only welcomed but encouraged.</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smtClean="0">
                <a:solidFill>
                  <a:schemeClr val="tx1"/>
                </a:solidFill>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National Denomination" (like the Church of England). As early as 1799 a court declared: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"By our form of government the Christian religion is the established religion;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religion and morality are indispensable supports.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In vain would that man claim the tribute of patriotism,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who should labor to subvert these great pillars."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Sure </a:t>
            </a:r>
            <a:r>
              <a:rPr lang="en-US" sz="1200" kern="1200" dirty="0" err="1" smtClean="0">
                <a:solidFill>
                  <a:schemeClr val="tx1"/>
                </a:solidFill>
                <a:latin typeface="Times New Roman" pitchFamily="-112" charset="0"/>
                <a:ea typeface="ＭＳ Ｐゴシック" pitchFamily="-108" charset="-128"/>
                <a:cs typeface="ＭＳ Ｐゴシック" pitchFamily="-108" charset="-128"/>
              </a:rPr>
              <a:t>doesn</a:t>
            </a:r>
            <a:r>
              <a:rPr lang="fr-FR" sz="1200" kern="1200" dirty="0" smtClean="0">
                <a:solidFill>
                  <a:schemeClr val="tx1"/>
                </a:solidFill>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t sound like Washington was trying to separate religion and politics.</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"Providence has given to our people the choice of their rulers, and it is their duty-as well as privilege and interest-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of our Christian nation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to select and prefer Christians for their rulers." Still sounds like the Founding Fathers knew this was a Christian nation.</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"No purpose of action against religion can be imputed to any legislation, state or national, because this is a religious people</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...This is a Christian nation."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There it is again! From the Supreme Court of the United States. This court went on to cite 87 precedents (prior actions, words, and rulings) to conclude that this was a "Christian nation".</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In 1854, the House Judiciary Committee said: "in this age, there is </a:t>
            </a:r>
            <a:r>
              <a:rPr lang="en-US" sz="1200" b="1" kern="1200" dirty="0" smtClean="0">
                <a:solidFill>
                  <a:schemeClr val="tx1"/>
                </a:solidFill>
                <a:latin typeface="Times New Roman" pitchFamily="-112" charset="0"/>
                <a:ea typeface="ＭＳ Ｐゴシック" pitchFamily="-108" charset="-128"/>
                <a:cs typeface="ＭＳ Ｐゴシック" pitchFamily="-108" charset="-128"/>
              </a:rPr>
              <a:t>no substitute for Christianity...That was the religion of the founders </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of the republic, and they expected it to remain the religion of their descendants.</a:t>
            </a:r>
            <a:r>
              <a:rPr lang="fr-FR" sz="1200" kern="1200" dirty="0" smtClean="0">
                <a:solidFill>
                  <a:schemeClr val="tx1"/>
                </a:solidFill>
                <a:latin typeface="Times New Roman" pitchFamily="-112" charset="0"/>
                <a:ea typeface="ＭＳ Ｐゴシック" pitchFamily="-108" charset="-128"/>
                <a:cs typeface="ＭＳ Ｐゴシック" pitchFamily="-108" charset="-128"/>
              </a:rPr>
              <a:t>'</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It should be noted here that even as late as 1958 a dissenting judge warned in Baer v. </a:t>
            </a:r>
            <a:r>
              <a:rPr lang="en-US" sz="1200" kern="1200" dirty="0" err="1" smtClean="0">
                <a:solidFill>
                  <a:schemeClr val="tx1"/>
                </a:solidFill>
                <a:latin typeface="Times New Roman" pitchFamily="-112" charset="0"/>
                <a:ea typeface="ＭＳ Ｐゴシック" pitchFamily="-108" charset="-128"/>
                <a:cs typeface="ＭＳ Ｐゴシック" pitchFamily="-108" charset="-128"/>
              </a:rPr>
              <a:t>Kolmorgen</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When we read articles such as "What</a:t>
            </a:r>
            <a:r>
              <a:rPr lang="fr-FR" sz="1200" kern="1200" dirty="0" smtClean="0">
                <a:solidFill>
                  <a:schemeClr val="tx1"/>
                </a:solidFill>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s God got to do with it?" (</a:t>
            </a:r>
            <a:r>
              <a:rPr lang="en-US" sz="1200" kern="1200" dirty="0" err="1" smtClean="0">
                <a:solidFill>
                  <a:schemeClr val="tx1"/>
                </a:solidFill>
                <a:latin typeface="Times New Roman" pitchFamily="-112" charset="0"/>
                <a:ea typeface="ＭＳ Ｐゴシック" pitchFamily="-108" charset="-128"/>
                <a:cs typeface="ＭＳ Ｐゴシック" pitchFamily="-108" charset="-128"/>
              </a:rPr>
              <a:t>Primack</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 5/4) and "The wall between state and church must not be breached" (</a:t>
            </a:r>
            <a:r>
              <a:rPr lang="en-US" sz="1200" kern="1200" dirty="0" err="1" smtClean="0">
                <a:solidFill>
                  <a:schemeClr val="tx1"/>
                </a:solidFill>
                <a:latin typeface="Times New Roman" pitchFamily="-112" charset="0"/>
                <a:ea typeface="ＭＳ Ｐゴシック" pitchFamily="-108" charset="-128"/>
                <a:cs typeface="ＭＳ Ｐゴシック" pitchFamily="-108" charset="-128"/>
              </a:rPr>
              <a:t>Tager</a:t>
            </a:r>
            <a:r>
              <a:rPr lang="en-US" sz="1200" kern="1200" dirty="0" smtClean="0">
                <a:solidFill>
                  <a:schemeClr val="tx1"/>
                </a:solidFill>
                <a:latin typeface="Times New Roman" pitchFamily="-112" charset="0"/>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Tex Browning</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 </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 </a:t>
            </a:r>
            <a:r>
              <a:rPr lang="en-US" dirty="0" smtClean="0"/>
              <a:t> </a:t>
            </a:r>
          </a:p>
          <a:p>
            <a:r>
              <a:rPr lang="en-US" sz="1200" kern="1200" dirty="0" smtClean="0">
                <a:solidFill>
                  <a:schemeClr val="tx1"/>
                </a:solidFill>
                <a:latin typeface="Times New Roman" pitchFamily="-112" charset="0"/>
                <a:ea typeface="ＭＳ Ｐゴシック" pitchFamily="-108" charset="-128"/>
                <a:cs typeface="ＭＳ Ｐゴシック" pitchFamily="-108" charset="-128"/>
              </a:rPr>
              <a:t>  </a:t>
            </a:r>
            <a:r>
              <a:rPr lang="en-US" sz="1200" i="1" kern="1200" dirty="0" smtClean="0">
                <a:solidFill>
                  <a:schemeClr val="tx1"/>
                </a:solidFill>
                <a:latin typeface="Times New Roman" pitchFamily="-112" charset="0"/>
                <a:ea typeface="ＭＳ Ｐゴシック" pitchFamily="-108" charset="-128"/>
                <a:cs typeface="ＭＳ Ｐゴシック" pitchFamily="-108" charset="-128"/>
                <a:hlinkClick r:id="rId3"/>
              </a:rPr>
              <a:t>Back to Citizens for Better Government</a:t>
            </a:r>
            <a:r>
              <a:rPr lang="en-US" dirty="0" smtClean="0"/>
              <a:t> </a:t>
            </a:r>
            <a:br>
              <a:rPr lang="en-US" dirty="0" smtClean="0"/>
            </a:br>
            <a:r>
              <a:rPr lang="en-US" sz="1200" kern="1200" dirty="0" smtClean="0">
                <a:solidFill>
                  <a:schemeClr val="tx1"/>
                </a:solidFill>
                <a:latin typeface="Times New Roman" pitchFamily="-112" charset="0"/>
                <a:ea typeface="ＭＳ Ｐゴシック" pitchFamily="-108" charset="-128"/>
                <a:cs typeface="ＭＳ Ｐゴシック" pitchFamily="-108" charset="-128"/>
              </a:rPr>
              <a:t>Last Modified May 1, 2003</a:t>
            </a:r>
            <a:r>
              <a:rPr lang="en-US" dirty="0" smtClean="0"/>
              <a:t>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76</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a:solidFill>
                  <a:srgbClr val="000000"/>
                </a:solidFill>
                <a:latin typeface="Arial" charset="0"/>
              </a:rPr>
              <a:pPr/>
              <a:t>77</a:t>
            </a:fld>
            <a:endParaRPr lang="en-US" sz="1200">
              <a:solidFill>
                <a:srgbClr val="000000"/>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In </a:t>
            </a:r>
            <a:r>
              <a:rPr lang="en-US" dirty="0">
                <a:latin typeface="Arial" charset="0"/>
                <a:ea typeface="ＭＳ Ｐゴシック" charset="0"/>
                <a:cs typeface="ＭＳ Ｐゴシック" charset="0"/>
              </a:rPr>
              <a:t>God We Trust</a:t>
            </a:r>
            <a:r>
              <a:rPr lang="en-US" dirty="0" smtClean="0">
                <a:latin typeface="Arial" charset="0"/>
                <a:ea typeface="ＭＳ Ｐゴシック" charset="0"/>
                <a:cs typeface="ＭＳ Ｐゴシック" charset="0"/>
              </a:rPr>
              <a:t>.</a:t>
            </a:r>
            <a:r>
              <a:rPr lang="en-US" altLang="ja-JP"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a:solidFill>
                  <a:srgbClr val="000000"/>
                </a:solidFill>
                <a:latin typeface="Arial" charset="0"/>
              </a:rPr>
              <a:pPr/>
              <a:t>78</a:t>
            </a:fld>
            <a:endParaRPr lang="en-US" sz="1200">
              <a:solidFill>
                <a:srgbClr val="000000"/>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smtClean="0">
                <a:latin typeface="Arial" charset="0"/>
                <a:ea typeface="ＭＳ Ｐゴシック" charset="0"/>
                <a:cs typeface="ＭＳ Ｐゴシック" charset="0"/>
              </a:rPr>
              <a:t>didn</a:t>
            </a:r>
            <a:r>
              <a:rPr lang="fr-FR"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t </a:t>
            </a:r>
            <a:r>
              <a:rPr lang="en-US" dirty="0">
                <a:latin typeface="Arial" charset="0"/>
                <a:ea typeface="ＭＳ Ｐゴシック" charset="0"/>
                <a:cs typeface="ＭＳ Ｐゴシック" charset="0"/>
              </a:rPr>
              <a:t>have this phrase on the front or the back.  Some have said that it </a:t>
            </a:r>
            <a:r>
              <a:rPr lang="en-US" dirty="0" err="1" smtClean="0">
                <a:latin typeface="Arial" charset="0"/>
                <a:ea typeface="ＭＳ Ｐゴシック" charset="0"/>
                <a:cs typeface="ＭＳ Ｐゴシック" charset="0"/>
              </a:rPr>
              <a:t>didn</a:t>
            </a:r>
            <a:r>
              <a:rPr lang="fr-FR"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t </a:t>
            </a:r>
            <a:r>
              <a:rPr lang="en-US" dirty="0">
                <a:latin typeface="Arial" charset="0"/>
                <a:ea typeface="ＭＳ Ｐゴシック" charset="0"/>
                <a:cs typeface="ＭＳ Ｐゴシック" charset="0"/>
              </a:rPr>
              <a:t>appear on the coin at all.</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a:solidFill>
                  <a:srgbClr val="000000"/>
                </a:solidFill>
                <a:latin typeface="Arial" charset="0"/>
              </a:rPr>
              <a:pPr/>
              <a:t>79</a:t>
            </a:fld>
            <a:endParaRPr lang="en-US" sz="1200">
              <a:solidFill>
                <a:srgbClr val="000000"/>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the phrase does appear--only </a:t>
            </a:r>
            <a:r>
              <a:rPr lang="en-US" dirty="0" smtClean="0">
                <a:latin typeface="Arial" charset="0"/>
                <a:ea typeface="ＭＳ Ｐゴシック" charset="0"/>
                <a:cs typeface="ＭＳ Ｐゴシック" charset="0"/>
              </a:rPr>
              <a:t>it</a:t>
            </a:r>
            <a:r>
              <a:rPr lang="fr-FR"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a:t>
            </a:r>
            <a:r>
              <a:rPr lang="en-US" dirty="0">
                <a:latin typeface="Arial" charset="0"/>
                <a:ea typeface="ＭＳ Ｐゴシック" charset="0"/>
                <a:cs typeface="ＭＳ Ｐゴシック" charset="0"/>
              </a:rPr>
              <a:t>on the side--at least on most of the 300 million coins minted!  The news broke that an unknown amount of coins were missing the phrase totally.  Interestingly, these coins are more valuable and at first sold for $600 on eBay.  Now that we know </a:t>
            </a:r>
            <a:r>
              <a:rPr lang="en-US" dirty="0" smtClean="0">
                <a:latin typeface="Arial" charset="0"/>
                <a:ea typeface="ＭＳ Ｐゴシック" charset="0"/>
                <a:cs typeface="ＭＳ Ｐゴシック" charset="0"/>
              </a:rPr>
              <a:t>there</a:t>
            </a:r>
            <a:r>
              <a:rPr lang="fr-FR"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a:t>
            </a:r>
            <a:r>
              <a:rPr lang="en-US" dirty="0">
                <a:latin typeface="Arial" charset="0"/>
                <a:ea typeface="ＭＳ Ｐゴシック" charset="0"/>
                <a:cs typeface="ＭＳ Ｐゴシック" charset="0"/>
              </a:rPr>
              <a:t>as many as 100,000 of them, the price has dropped to $50. It seems that we are too embarrassed about Christ to put this phrase on the font or back anymore.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a:solidFill>
                  <a:srgbClr val="000000"/>
                </a:solidFill>
                <a:latin typeface="Arial" charset="0"/>
              </a:rPr>
              <a:pPr/>
              <a:t>80</a:t>
            </a:fld>
            <a:endParaRPr lang="en-US" sz="1200">
              <a:solidFill>
                <a:srgbClr val="000000"/>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a:t>
            </a:r>
            <a:r>
              <a:rPr lang="en-US" dirty="0" smtClean="0">
                <a:latin typeface="Arial" charset="0"/>
                <a:ea typeface="ＭＳ Ｐゴシック" charset="0"/>
                <a:cs typeface="ＭＳ Ｐゴシック" charset="0"/>
              </a:rPr>
              <a:t>won</a:t>
            </a:r>
            <a:r>
              <a:rPr lang="fr-FR"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t </a:t>
            </a:r>
            <a:r>
              <a:rPr lang="en-US" dirty="0">
                <a:latin typeface="Arial" charset="0"/>
                <a:ea typeface="ＭＳ Ｐゴシック" charset="0"/>
                <a:cs typeface="ＭＳ Ｐゴシック" charset="0"/>
              </a:rPr>
              <a:t>admit that they trust in Christ.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81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82</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83</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84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8D4052-C00B-5848-9766-BDAE6434DFE3}" type="slidenum">
              <a:rPr lang="en-US" sz="1200">
                <a:solidFill>
                  <a:prstClr val="black"/>
                </a:solidFill>
              </a:rPr>
              <a:pPr eaLnBrk="1" hangingPunct="1"/>
              <a:t>85</a:t>
            </a:fld>
            <a:endParaRPr lang="en-US" sz="120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A79029-05F9-A84A-9E94-6979EAA80F56}" type="slidenum">
              <a:rPr lang="en-US" sz="1200">
                <a:solidFill>
                  <a:prstClr val="black"/>
                </a:solidFill>
              </a:rPr>
              <a:pPr eaLnBrk="1" hangingPunct="1"/>
              <a:t>86</a:t>
            </a:fld>
            <a:endParaRPr lang="en-US" sz="1200">
              <a:solidFill>
                <a:prstClr val="black"/>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44D5EA-F111-EC42-B201-A971A1F10011}" type="slidenum">
              <a:rPr lang="en-US" sz="1200">
                <a:solidFill>
                  <a:prstClr val="black"/>
                </a:solidFill>
              </a:rPr>
              <a:pPr eaLnBrk="1" hangingPunct="1"/>
              <a:t>87</a:t>
            </a:fld>
            <a:endParaRPr lang="en-US" sz="1200">
              <a:solidFill>
                <a:prstClr val="black"/>
              </a:solidFill>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88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89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D148FB-BE19-E148-AEFB-5C5675B77C64}" type="slidenum">
              <a:rPr lang="en-GB" sz="1200">
                <a:solidFill>
                  <a:prstClr val="white"/>
                </a:solidFill>
              </a:rPr>
              <a:pPr/>
              <a:t>18</a:t>
            </a:fld>
            <a:endParaRPr lang="en-GB" sz="1200">
              <a:solidFill>
                <a:prstClr val="white"/>
              </a:solidFill>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95</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96</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09" name="Slide Image Placeholder 1"/>
          <p:cNvSpPr>
            <a:spLocks noGrp="1" noRot="1" noChangeAspect="1"/>
          </p:cNvSpPr>
          <p:nvPr>
            <p:ph type="sldImg"/>
          </p:nvPr>
        </p:nvSpPr>
        <p:spPr>
          <a:ln/>
        </p:spPr>
      </p:sp>
      <p:sp>
        <p:nvSpPr>
          <p:cNvPr id="1015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015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E7B60B-A68E-0246-8F48-29FB55A32B61}" type="slidenum">
              <a:rPr lang="en-GB" sz="1200">
                <a:solidFill>
                  <a:prstClr val="white"/>
                </a:solidFill>
              </a:rPr>
              <a:pPr/>
              <a:t>19</a:t>
            </a:fld>
            <a:endParaRPr lang="en-GB" sz="1200">
              <a:solidFill>
                <a:prstClr val="white"/>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2CABC7B-8836-6140-8137-8C493A975B3E}" type="slidenum">
              <a:rPr lang="en-GB" sz="1200">
                <a:solidFill>
                  <a:prstClr val="white"/>
                </a:solidFill>
              </a:rPr>
              <a:pPr/>
              <a:t>101</a:t>
            </a:fld>
            <a:endParaRPr lang="en-GB" sz="1200">
              <a:solidFill>
                <a:prstClr val="white"/>
              </a:solidFill>
            </a:endParaRPr>
          </a:p>
        </p:txBody>
      </p:sp>
      <p:sp>
        <p:nvSpPr>
          <p:cNvPr id="1076226" name="Rectangle 2"/>
          <p:cNvSpPr>
            <a:spLocks noGrp="1" noRot="1" noChangeAspect="1" noChangeArrowheads="1"/>
          </p:cNvSpPr>
          <p:nvPr>
            <p:ph type="sldImg"/>
          </p:nvPr>
        </p:nvSpPr>
        <p:spPr>
          <a:solidFill>
            <a:srgbClr val="FFFFFF"/>
          </a:solidFill>
          <a:ln/>
        </p:spPr>
      </p:sp>
      <p:sp>
        <p:nvSpPr>
          <p:cNvPr id="1076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B9952E8-2469-E74B-B0ED-CDF0BF564C72}" type="slidenum">
              <a:rPr lang="en-US" sz="1200">
                <a:solidFill>
                  <a:prstClr val="black"/>
                </a:solidFill>
                <a:latin typeface="Arial" charset="0"/>
              </a:rPr>
              <a:pPr eaLnBrk="1" hangingPunct="1"/>
              <a:t>104</a:t>
            </a:fld>
            <a:endParaRPr lang="en-US" sz="1200">
              <a:solidFill>
                <a:prstClr val="black"/>
              </a:solidFill>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105</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106</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E4D2D-728C-D341-84A5-680A4E74E5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3084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4863104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40206849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7982411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6258582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1905248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7501152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5061359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41229798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71276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8143799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1037914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9595047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2741868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1918964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416176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583124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157189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197042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42992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242046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667296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70526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93341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92500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2139424740"/>
      </p:ext>
    </p:extLst>
  </p:cSld>
  <p:clrMapOvr>
    <a:masterClrMapping/>
  </p:clrMapOvr>
  <p:transition xmlns:p14="http://schemas.microsoft.com/office/powerpoint/2010/main">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2099110950"/>
      </p:ext>
    </p:extLst>
  </p:cSld>
  <p:clrMapOvr>
    <a:masterClrMapping/>
  </p:clrMapOvr>
  <p:transition xmlns:p14="http://schemas.microsoft.com/office/powerpoint/2010/main">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3812045378"/>
      </p:ext>
    </p:extLst>
  </p:cSld>
  <p:clrMapOvr>
    <a:masterClrMapping/>
  </p:clrMapOvr>
  <p:transition xmlns:p14="http://schemas.microsoft.com/office/powerpoint/2010/main">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892DC-F289-4047-BB2C-B9AC806A8D79}"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5275328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14F7FC-A9E2-594A-9E1E-B60D874B9A6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342244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B0CE5-2F6C-FC43-A759-F9C88984CC25}"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6406720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BDF07F-5A73-2647-9233-4FD53681F3A3}"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7798338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C21C6-F0F5-6A41-8F8F-20F2B7A49B66}"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9323802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6D74C0-9672-484E-B95D-07BAE0C45D8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0021426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F2E125-A4C1-2745-9337-65B3348F80B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1073184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E13B3E-7E28-4C48-8771-7E9A20FB3A84}"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4081372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9E26C-AEDD-2F41-AC32-F213A90CD682}"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915024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58784-B5FB-3149-9E0E-4D993273800E}"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5380573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4DDB06-8A3E-FB47-8369-2F311DB5B7C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6743262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38ECF90-1B19-8946-8BED-BBBEC1C1529C}" type="slidenum">
              <a:rPr lang="en-US"/>
              <a:pPr>
                <a:defRPr/>
              </a:pPr>
              <a:t>‹#›</a:t>
            </a:fld>
            <a:endParaRPr lang="en-US"/>
          </a:p>
        </p:txBody>
      </p:sp>
    </p:spTree>
    <p:extLst>
      <p:ext uri="{BB962C8B-B14F-4D97-AF65-F5344CB8AC3E}">
        <p14:creationId xmlns:p14="http://schemas.microsoft.com/office/powerpoint/2010/main" val="2470824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8AA18B-63FC-DA4A-90DE-B8872E905171}" type="slidenum">
              <a:rPr lang="en-US"/>
              <a:pPr>
                <a:defRPr/>
              </a:pPr>
              <a:t>‹#›</a:t>
            </a:fld>
            <a:endParaRPr lang="en-US"/>
          </a:p>
        </p:txBody>
      </p:sp>
    </p:spTree>
    <p:extLst>
      <p:ext uri="{BB962C8B-B14F-4D97-AF65-F5344CB8AC3E}">
        <p14:creationId xmlns:p14="http://schemas.microsoft.com/office/powerpoint/2010/main" val="16376234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2067598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40282425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3303907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2927327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632719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21067741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11476171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10811977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47516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2508269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38426784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4052508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5914487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554681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275963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355659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4224188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1783219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502551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3772562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205681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3604693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2644020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357405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1546753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157104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2907177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3544350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706581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659907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795673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3969035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989604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32918994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128612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301456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3689338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9B9AF18-4ACD-A241-961F-85C865531BE6}" type="slidenum">
              <a:rPr lang="en-US"/>
              <a:pPr>
                <a:defRPr/>
              </a:pPr>
              <a:t>‹#›</a:t>
            </a:fld>
            <a:endParaRPr lang="en-US"/>
          </a:p>
        </p:txBody>
      </p:sp>
    </p:spTree>
    <p:extLst>
      <p:ext uri="{BB962C8B-B14F-4D97-AF65-F5344CB8AC3E}">
        <p14:creationId xmlns:p14="http://schemas.microsoft.com/office/powerpoint/2010/main" val="778612716"/>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A40DD9B-E48F-7A4E-A763-69CAF448D327}" type="slidenum">
              <a:rPr lang="en-US"/>
              <a:pPr>
                <a:defRPr/>
              </a:pPr>
              <a:t>‹#›</a:t>
            </a:fld>
            <a:endParaRPr lang="en-US"/>
          </a:p>
        </p:txBody>
      </p:sp>
    </p:spTree>
    <p:extLst>
      <p:ext uri="{BB962C8B-B14F-4D97-AF65-F5344CB8AC3E}">
        <p14:creationId xmlns:p14="http://schemas.microsoft.com/office/powerpoint/2010/main" val="350313294"/>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F973371-B932-6046-8C09-B8B92D5573BA}" type="slidenum">
              <a:rPr lang="en-US"/>
              <a:pPr>
                <a:defRPr/>
              </a:pPr>
              <a:t>‹#›</a:t>
            </a:fld>
            <a:endParaRPr lang="en-US"/>
          </a:p>
        </p:txBody>
      </p:sp>
    </p:spTree>
    <p:extLst>
      <p:ext uri="{BB962C8B-B14F-4D97-AF65-F5344CB8AC3E}">
        <p14:creationId xmlns:p14="http://schemas.microsoft.com/office/powerpoint/2010/main" val="2166632362"/>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53A07B0C-15A3-7848-B0A1-6198C72F6185}" type="slidenum">
              <a:rPr lang="en-US"/>
              <a:pPr>
                <a:defRPr/>
              </a:pPr>
              <a:t>‹#›</a:t>
            </a:fld>
            <a:endParaRPr lang="en-US"/>
          </a:p>
        </p:txBody>
      </p:sp>
    </p:spTree>
    <p:extLst>
      <p:ext uri="{BB962C8B-B14F-4D97-AF65-F5344CB8AC3E}">
        <p14:creationId xmlns:p14="http://schemas.microsoft.com/office/powerpoint/2010/main" val="2542218740"/>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F7D6C347-F5AE-2D40-AEDD-CEEB85B3EE61}" type="slidenum">
              <a:rPr lang="en-US"/>
              <a:pPr>
                <a:defRPr/>
              </a:pPr>
              <a:t>‹#›</a:t>
            </a:fld>
            <a:endParaRPr lang="en-US"/>
          </a:p>
        </p:txBody>
      </p:sp>
    </p:spTree>
    <p:extLst>
      <p:ext uri="{BB962C8B-B14F-4D97-AF65-F5344CB8AC3E}">
        <p14:creationId xmlns:p14="http://schemas.microsoft.com/office/powerpoint/2010/main" val="2307597139"/>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6D553738-4693-FA4D-A0B4-5724DB60FEB3}" type="slidenum">
              <a:rPr lang="en-US"/>
              <a:pPr>
                <a:defRPr/>
              </a:pPr>
              <a:t>‹#›</a:t>
            </a:fld>
            <a:endParaRPr lang="en-US"/>
          </a:p>
        </p:txBody>
      </p:sp>
    </p:spTree>
    <p:extLst>
      <p:ext uri="{BB962C8B-B14F-4D97-AF65-F5344CB8AC3E}">
        <p14:creationId xmlns:p14="http://schemas.microsoft.com/office/powerpoint/2010/main" val="2021010284"/>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EEC4DF84-5EBE-FB49-9407-51D7C733064F}" type="slidenum">
              <a:rPr lang="en-US"/>
              <a:pPr>
                <a:defRPr/>
              </a:pPr>
              <a:t>‹#›</a:t>
            </a:fld>
            <a:endParaRPr lang="en-US"/>
          </a:p>
        </p:txBody>
      </p:sp>
    </p:spTree>
    <p:extLst>
      <p:ext uri="{BB962C8B-B14F-4D97-AF65-F5344CB8AC3E}">
        <p14:creationId xmlns:p14="http://schemas.microsoft.com/office/powerpoint/2010/main" val="1690992915"/>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312A009A-5ABC-5A4F-90E1-D630A92326A1}" type="slidenum">
              <a:rPr lang="en-US"/>
              <a:pPr>
                <a:defRPr/>
              </a:pPr>
              <a:t>‹#›</a:t>
            </a:fld>
            <a:endParaRPr lang="en-US"/>
          </a:p>
        </p:txBody>
      </p:sp>
    </p:spTree>
    <p:extLst>
      <p:ext uri="{BB962C8B-B14F-4D97-AF65-F5344CB8AC3E}">
        <p14:creationId xmlns:p14="http://schemas.microsoft.com/office/powerpoint/2010/main" val="1812197730"/>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8C59B425-08EA-8049-AC48-10F2A2C6E730}" type="slidenum">
              <a:rPr lang="en-US"/>
              <a:pPr>
                <a:defRPr/>
              </a:pPr>
              <a:t>‹#›</a:t>
            </a:fld>
            <a:endParaRPr lang="en-US"/>
          </a:p>
        </p:txBody>
      </p:sp>
    </p:spTree>
    <p:extLst>
      <p:ext uri="{BB962C8B-B14F-4D97-AF65-F5344CB8AC3E}">
        <p14:creationId xmlns:p14="http://schemas.microsoft.com/office/powerpoint/2010/main" val="3127613450"/>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1B03A64-FBE2-7C44-AB3F-16A9801F2A9F}" type="slidenum">
              <a:rPr lang="en-US"/>
              <a:pPr>
                <a:defRPr/>
              </a:pPr>
              <a:t>‹#›</a:t>
            </a:fld>
            <a:endParaRPr lang="en-US"/>
          </a:p>
        </p:txBody>
      </p:sp>
    </p:spTree>
    <p:extLst>
      <p:ext uri="{BB962C8B-B14F-4D97-AF65-F5344CB8AC3E}">
        <p14:creationId xmlns:p14="http://schemas.microsoft.com/office/powerpoint/2010/main" val="3691752407"/>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6CBD83DE-1931-5E4C-9BFB-C37651F4F1AE}" type="slidenum">
              <a:rPr lang="en-US"/>
              <a:pPr>
                <a:defRPr/>
              </a:pPr>
              <a:t>‹#›</a:t>
            </a:fld>
            <a:endParaRPr lang="en-US"/>
          </a:p>
        </p:txBody>
      </p:sp>
    </p:spTree>
    <p:extLst>
      <p:ext uri="{BB962C8B-B14F-4D97-AF65-F5344CB8AC3E}">
        <p14:creationId xmlns:p14="http://schemas.microsoft.com/office/powerpoint/2010/main" val="3146466109"/>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528A077-2E44-7248-A4F3-051F4141458C}" type="slidenum">
              <a:rPr lang="en-US"/>
              <a:pPr>
                <a:defRPr/>
              </a:pPr>
              <a:t>‹#›</a:t>
            </a:fld>
            <a:endParaRPr lang="en-US"/>
          </a:p>
        </p:txBody>
      </p:sp>
    </p:spTree>
    <p:extLst>
      <p:ext uri="{BB962C8B-B14F-4D97-AF65-F5344CB8AC3E}">
        <p14:creationId xmlns:p14="http://schemas.microsoft.com/office/powerpoint/2010/main" val="3441105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36E4B6A-EF89-104C-AE9A-736F4BBBCD50}" type="slidenum">
              <a:rPr lang="en-US"/>
              <a:pPr>
                <a:defRPr/>
              </a:pPr>
              <a:t>‹#›</a:t>
            </a:fld>
            <a:endParaRPr lang="en-US"/>
          </a:p>
        </p:txBody>
      </p:sp>
    </p:spTree>
    <p:extLst>
      <p:ext uri="{BB962C8B-B14F-4D97-AF65-F5344CB8AC3E}">
        <p14:creationId xmlns:p14="http://schemas.microsoft.com/office/powerpoint/2010/main" val="23850023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62124E9-20CE-384B-8855-A0C7F5A56444}" type="slidenum">
              <a:rPr lang="en-US"/>
              <a:pPr>
                <a:defRPr/>
              </a:pPr>
              <a:t>‹#›</a:t>
            </a:fld>
            <a:endParaRPr lang="en-US"/>
          </a:p>
        </p:txBody>
      </p:sp>
    </p:spTree>
    <p:extLst>
      <p:ext uri="{BB962C8B-B14F-4D97-AF65-F5344CB8AC3E}">
        <p14:creationId xmlns:p14="http://schemas.microsoft.com/office/powerpoint/2010/main" val="255595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487B902-2B71-7441-B87D-2938595B7529}" type="slidenum">
              <a:rPr lang="en-US"/>
              <a:pPr>
                <a:defRPr/>
              </a:pPr>
              <a:t>‹#›</a:t>
            </a:fld>
            <a:endParaRPr lang="en-US"/>
          </a:p>
        </p:txBody>
      </p:sp>
    </p:spTree>
    <p:extLst>
      <p:ext uri="{BB962C8B-B14F-4D97-AF65-F5344CB8AC3E}">
        <p14:creationId xmlns:p14="http://schemas.microsoft.com/office/powerpoint/2010/main" val="1367417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1D9D39D7-FAF7-994A-AE77-E43C7672E91F}" type="slidenum">
              <a:rPr lang="en-US"/>
              <a:pPr>
                <a:defRPr/>
              </a:pPr>
              <a:t>‹#›</a:t>
            </a:fld>
            <a:endParaRPr lang="en-US"/>
          </a:p>
        </p:txBody>
      </p:sp>
    </p:spTree>
    <p:extLst>
      <p:ext uri="{BB962C8B-B14F-4D97-AF65-F5344CB8AC3E}">
        <p14:creationId xmlns:p14="http://schemas.microsoft.com/office/powerpoint/2010/main" val="7149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6F5936-8AF8-DC4C-87C9-A8E2D340D160}" type="slidenum">
              <a:rPr lang="en-US"/>
              <a:pPr>
                <a:defRPr/>
              </a:pPr>
              <a:t>‹#›</a:t>
            </a:fld>
            <a:endParaRPr lang="en-US"/>
          </a:p>
        </p:txBody>
      </p:sp>
    </p:spTree>
    <p:extLst>
      <p:ext uri="{BB962C8B-B14F-4D97-AF65-F5344CB8AC3E}">
        <p14:creationId xmlns:p14="http://schemas.microsoft.com/office/powerpoint/2010/main" val="5773405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984D1F85-A9A0-6C4D-8AC2-82BC8273EA99}" type="slidenum">
              <a:rPr lang="en-US"/>
              <a:pPr>
                <a:defRPr/>
              </a:pPr>
              <a:t>‹#›</a:t>
            </a:fld>
            <a:endParaRPr lang="en-US"/>
          </a:p>
        </p:txBody>
      </p:sp>
    </p:spTree>
    <p:extLst>
      <p:ext uri="{BB962C8B-B14F-4D97-AF65-F5344CB8AC3E}">
        <p14:creationId xmlns:p14="http://schemas.microsoft.com/office/powerpoint/2010/main" val="2323081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8747591-308B-3249-9B18-047668DC25F2}" type="slidenum">
              <a:rPr lang="en-US"/>
              <a:pPr>
                <a:defRPr/>
              </a:pPr>
              <a:t>‹#›</a:t>
            </a:fld>
            <a:endParaRPr lang="en-US"/>
          </a:p>
        </p:txBody>
      </p:sp>
    </p:spTree>
    <p:extLst>
      <p:ext uri="{BB962C8B-B14F-4D97-AF65-F5344CB8AC3E}">
        <p14:creationId xmlns:p14="http://schemas.microsoft.com/office/powerpoint/2010/main" val="253757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F08FF80-A822-5147-A269-9539C2051E2C}" type="slidenum">
              <a:rPr lang="en-US"/>
              <a:pPr>
                <a:defRPr/>
              </a:pPr>
              <a:t>‹#›</a:t>
            </a:fld>
            <a:endParaRPr lang="en-US"/>
          </a:p>
        </p:txBody>
      </p:sp>
    </p:spTree>
    <p:extLst>
      <p:ext uri="{BB962C8B-B14F-4D97-AF65-F5344CB8AC3E}">
        <p14:creationId xmlns:p14="http://schemas.microsoft.com/office/powerpoint/2010/main" val="270360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D459268-3853-DE4A-84CC-EE5144A72CE9}" type="slidenum">
              <a:rPr lang="en-US"/>
              <a:pPr>
                <a:defRPr/>
              </a:pPr>
              <a:t>‹#›</a:t>
            </a:fld>
            <a:endParaRPr lang="en-US"/>
          </a:p>
        </p:txBody>
      </p:sp>
    </p:spTree>
    <p:extLst>
      <p:ext uri="{BB962C8B-B14F-4D97-AF65-F5344CB8AC3E}">
        <p14:creationId xmlns:p14="http://schemas.microsoft.com/office/powerpoint/2010/main" val="29697818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3EDDA4D-483A-0A44-A1E5-1C97831D453A}" type="slidenum">
              <a:rPr lang="en-US"/>
              <a:pPr>
                <a:defRPr/>
              </a:pPr>
              <a:t>‹#›</a:t>
            </a:fld>
            <a:endParaRPr lang="en-US"/>
          </a:p>
        </p:txBody>
      </p:sp>
    </p:spTree>
    <p:extLst>
      <p:ext uri="{BB962C8B-B14F-4D97-AF65-F5344CB8AC3E}">
        <p14:creationId xmlns:p14="http://schemas.microsoft.com/office/powerpoint/2010/main" val="4193824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2375878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6A57C018-AF64-C249-8ACF-E7FFA5FC9530}" type="slidenum">
              <a:rPr lang="en-US"/>
              <a:pPr>
                <a:defRPr/>
              </a:pPr>
              <a:t>‹#›</a:t>
            </a:fld>
            <a:endParaRPr lang="en-US"/>
          </a:p>
        </p:txBody>
      </p:sp>
    </p:spTree>
    <p:extLst>
      <p:ext uri="{BB962C8B-B14F-4D97-AF65-F5344CB8AC3E}">
        <p14:creationId xmlns:p14="http://schemas.microsoft.com/office/powerpoint/2010/main" val="14108014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3404692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26870726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920594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4199892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8663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998CD1-2D47-DE4A-8A77-8BA87E1192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84446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D65698-3866-EA45-8B55-A1BF4DA388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8215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CADEBA-70A4-E743-A58C-4C259DF4E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6272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4836C1-9EC0-544A-8712-D867ABB6C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1848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695798-9F96-5A43-8B70-0252EB053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034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06E3F6-84C7-E045-9B59-4464375C1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086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A9D0E8-3124-5341-BB34-0A3767132C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6043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8AFE74-27C3-3849-9466-BBCF7513C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2977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252710-0E3F-044D-BFAB-84229CA721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9122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D5824B-80BF-1A4A-B13F-D3BD65A7A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2012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10.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slideLayout" Target="../slideLayouts/slideLayout112.xml"/><Relationship Id="rId13" Type="http://schemas.openxmlformats.org/officeDocument/2006/relationships/slideLayout" Target="../slideLayouts/slideLayout113.xml"/><Relationship Id="rId14" Type="http://schemas.openxmlformats.org/officeDocument/2006/relationships/theme" Target="../theme/theme11.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2.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7.xml"/><Relationship Id="rId4" Type="http://schemas.openxmlformats.org/officeDocument/2006/relationships/theme" Target="../theme/theme13.xml"/><Relationship Id="rId1" Type="http://schemas.openxmlformats.org/officeDocument/2006/relationships/slideLayout" Target="../slideLayouts/slideLayout125.xml"/><Relationship Id="rId2"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4.xml"/><Relationship Id="rId13" Type="http://schemas.openxmlformats.org/officeDocument/2006/relationships/image" Target="../media/image7.jpeg"/><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slideLayout" Target="../slideLayouts/slideLayout153.xml"/><Relationship Id="rId14" Type="http://schemas.openxmlformats.org/officeDocument/2006/relationships/slideLayout" Target="../slideLayouts/slideLayout154.xml"/><Relationship Id="rId15" Type="http://schemas.openxmlformats.org/officeDocument/2006/relationships/theme" Target="../theme/theme16.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4" Type="http://schemas.openxmlformats.org/officeDocument/2006/relationships/image" Target="../media/image2.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5.xml"/><Relationship Id="rId13" Type="http://schemas.openxmlformats.org/officeDocument/2006/relationships/image" Target="../media/image3.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theme" Target="../theme/theme7.xml"/><Relationship Id="rId15" Type="http://schemas.openxmlformats.org/officeDocument/2006/relationships/image" Target="../media/image3.pn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9.xml"/><Relationship Id="rId4" Type="http://schemas.openxmlformats.org/officeDocument/2006/relationships/theme" Target="../theme/theme9.xm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87.xml"/><Relationship Id="rId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D9D6FD15-F811-D34E-9924-15565C87E7F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396827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smtClean="0">
              <a:solidFill>
                <a:srgbClr val="000000"/>
              </a:solidFill>
              <a:ea typeface="ＭＳ Ｐゴシック" charset="0"/>
              <a:cs typeface="Arial" charset="0"/>
            </a:endParaRPr>
          </a:p>
        </p:txBody>
      </p:sp>
    </p:spTree>
    <p:extLst>
      <p:ext uri="{BB962C8B-B14F-4D97-AF65-F5344CB8AC3E}">
        <p14:creationId xmlns:p14="http://schemas.microsoft.com/office/powerpoint/2010/main" val="185184348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813589"/>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2985552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Lst>
  <p:transition xmlns:p14="http://schemas.microsoft.com/office/powerpoint/2010/mai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39B376BA-B4FD-A74C-97A8-0F8712BD55F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3296859456"/>
      </p:ext>
    </p:extLst>
  </p:cSld>
  <p:clrMap bg1="dk2" tx1="lt1" bg2="dk1"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AD7C21AF-12E5-D44B-8078-3F0CB00ABC5B}"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3672847"/>
      </p:ext>
    </p:extLst>
  </p:cSld>
  <p:clrMap bg1="lt1" tx1="dk1" bg2="lt2" tx2="dk2" accent1="accent1" accent2="accent2" accent3="accent3" accent4="accent4" accent5="accent5" accent6="accent6" hlink="hlink" folHlink="folHlink"/>
  <p:sldLayoutIdLst>
    <p:sldLayoutId id="2147484062" r:id="rId1"/>
    <p:sldLayoutId id="214748406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79518329"/>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A9F1FCEB-347A-ED43-BFCA-1B2D59DE992B}"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43226032"/>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08626849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defTabSz="914400" fontAlgn="base">
              <a:spcBef>
                <a:spcPct val="0"/>
              </a:spcBef>
              <a:spcAft>
                <a:spcPct val="0"/>
              </a:spcAft>
              <a:defRPr/>
            </a:pPr>
            <a:fld id="{91C53EDA-ED73-C74A-9400-7A62BFD45305}"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38106202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5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F70997B0-9994-7849-B874-61D378DDFC0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259015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CCA3456F-C1F9-AD4D-B8A8-9083A5083E7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9684972"/>
      </p:ext>
    </p:extLst>
  </p:cSld>
  <p:clrMap bg1="dk2" tx1="lt1" bg2="dk1" tx2="lt2" accent1="accent1" accent2="accent2" accent3="accent3" accent4="accent4" accent5="accent5" accent6="accent6" hlink="hlink" folHlink="folHlink"/>
  <p:sldLayoutIdLst>
    <p:sldLayoutId id="2147483900" r:id="rId1"/>
    <p:sldLayoutId id="214748390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8068745B-3F59-2F4E-944F-3061FCA122E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64004941"/>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1.jpeg"/><Relationship Id="rId1" Type="http://schemas.openxmlformats.org/officeDocument/2006/relationships/slideLayout" Target="../slideLayouts/slideLayout25.xml"/><Relationship Id="rId2" Type="http://schemas.openxmlformats.org/officeDocument/2006/relationships/notesSlide" Target="../notesSlides/notesSlide89.xml"/></Relationships>
</file>

<file path=ppt/slides/_rels/slide10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5.xml"/><Relationship Id="rId3" Type="http://schemas.openxmlformats.org/officeDocument/2006/relationships/notesSlide" Target="../notesSlides/notesSlide90.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image" Target="../media/image152.jpeg"/><Relationship Id="rId1" Type="http://schemas.openxmlformats.org/officeDocument/2006/relationships/themeOverride" Target="../theme/themeOverride5.xml"/><Relationship Id="rId2"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2.xml"/><Relationship Id="rId3" Type="http://schemas.openxmlformats.org/officeDocument/2006/relationships/image" Target="../media/image15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93.xml"/><Relationship Id="rId3" Type="http://schemas.openxmlformats.org/officeDocument/2006/relationships/image" Target="../media/image43.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4.xml"/><Relationship Id="rId3" Type="http://schemas.openxmlformats.org/officeDocument/2006/relationships/image" Target="../media/image15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5.xml"/><Relationship Id="rId3" Type="http://schemas.openxmlformats.org/officeDocument/2006/relationships/image" Target="../media/image15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6.xml"/><Relationship Id="rId3" Type="http://schemas.openxmlformats.org/officeDocument/2006/relationships/image" Target="../media/image23.png"/></Relationships>
</file>

<file path=ppt/slides/_rels/slide108.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1" Type="http://schemas.openxmlformats.org/officeDocument/2006/relationships/slideLayout" Target="../slideLayouts/slideLayout25.xml"/><Relationship Id="rId2" Type="http://schemas.openxmlformats.org/officeDocument/2006/relationships/notesSlide" Target="../notesSlides/notesSlide9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8.xml"/><Relationship Id="rId3" Type="http://schemas.openxmlformats.org/officeDocument/2006/relationships/image" Target="../media/image1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9.xml"/><Relationship Id="rId3" Type="http://schemas.openxmlformats.org/officeDocument/2006/relationships/image" Target="../media/image15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0.xml"/><Relationship Id="rId3" Type="http://schemas.openxmlformats.org/officeDocument/2006/relationships/image" Target="../media/image16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1.xml"/><Relationship Id="rId3" Type="http://schemas.openxmlformats.org/officeDocument/2006/relationships/image" Target="../media/image16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2.xml"/><Relationship Id="rId3" Type="http://schemas.openxmlformats.org/officeDocument/2006/relationships/image" Target="../media/image16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3.xml"/><Relationship Id="rId3" Type="http://schemas.openxmlformats.org/officeDocument/2006/relationships/image" Target="../media/image16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4.xml"/><Relationship Id="rId3" Type="http://schemas.openxmlformats.org/officeDocument/2006/relationships/image" Target="../media/image16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5.xml"/><Relationship Id="rId3" Type="http://schemas.openxmlformats.org/officeDocument/2006/relationships/image" Target="../media/image16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6.xml"/><Relationship Id="rId3" Type="http://schemas.openxmlformats.org/officeDocument/2006/relationships/image" Target="../media/image16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7.xml"/><Relationship Id="rId3" Type="http://schemas.openxmlformats.org/officeDocument/2006/relationships/image" Target="../media/image167.jp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8.xml"/><Relationship Id="rId4" Type="http://schemas.openxmlformats.org/officeDocument/2006/relationships/image" Target="../media/image168.png"/><Relationship Id="rId1" Type="http://schemas.openxmlformats.org/officeDocument/2006/relationships/themeOverride" Target="../theme/themeOverride6.xml"/><Relationship Id="rId2"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9.xml"/><Relationship Id="rId3" Type="http://schemas.openxmlformats.org/officeDocument/2006/relationships/image" Target="../media/image16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0.xml"/><Relationship Id="rId3" Type="http://schemas.openxmlformats.org/officeDocument/2006/relationships/image" Target="../media/image170.png"/></Relationships>
</file>

<file path=ppt/slides/_rels/slide122.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1" Type="http://schemas.openxmlformats.org/officeDocument/2006/relationships/slideLayout" Target="../slideLayouts/slideLayout25.xml"/><Relationship Id="rId2" Type="http://schemas.openxmlformats.org/officeDocument/2006/relationships/notesSlide" Target="../notesSlides/notesSlide1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2.xml"/><Relationship Id="rId3" Type="http://schemas.openxmlformats.org/officeDocument/2006/relationships/image" Target="../media/image17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3.xml"/><Relationship Id="rId3" Type="http://schemas.openxmlformats.org/officeDocument/2006/relationships/image" Target="../media/image17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17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7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7.xml"/><Relationship Id="rId3" Type="http://schemas.openxmlformats.org/officeDocument/2006/relationships/image" Target="../media/image17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8.xml"/><Relationship Id="rId3" Type="http://schemas.openxmlformats.org/officeDocument/2006/relationships/image" Target="../media/image17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42.xml"/><Relationship Id="rId2" Type="http://schemas.openxmlformats.org/officeDocument/2006/relationships/notesSlide" Target="../notesSlides/notesSlide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9.xml"/><Relationship Id="rId3" Type="http://schemas.openxmlformats.org/officeDocument/2006/relationships/image" Target="../media/image17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0.xml"/><Relationship Id="rId3" Type="http://schemas.openxmlformats.org/officeDocument/2006/relationships/image" Target="../media/image23.png"/></Relationships>
</file>

<file path=ppt/slides/_rels/slide132.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1" Type="http://schemas.openxmlformats.org/officeDocument/2006/relationships/slideLayout" Target="../slideLayouts/slideLayout25.xml"/><Relationship Id="rId2" Type="http://schemas.openxmlformats.org/officeDocument/2006/relationships/notesSlide" Target="../notesSlides/notesSlide12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2.xml"/><Relationship Id="rId3" Type="http://schemas.openxmlformats.org/officeDocument/2006/relationships/image" Target="../media/image18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3.xml"/><Relationship Id="rId3" Type="http://schemas.openxmlformats.org/officeDocument/2006/relationships/image" Target="../media/image181.png"/></Relationships>
</file>

<file path=ppt/slides/_rels/slide135.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3.jpeg"/><Relationship Id="rId1" Type="http://schemas.openxmlformats.org/officeDocument/2006/relationships/slideLayout" Target="../slideLayouts/slideLayout126.xml"/><Relationship Id="rId2" Type="http://schemas.openxmlformats.org/officeDocument/2006/relationships/notesSlide" Target="../notesSlides/notesSlide124.xml"/></Relationships>
</file>

<file path=ppt/slides/_rels/slide136.xml.rels><?xml version="1.0" encoding="UTF-8" standalone="yes"?>
<Relationships xmlns="http://schemas.openxmlformats.org/package/2006/relationships"><Relationship Id="rId3" Type="http://schemas.openxmlformats.org/officeDocument/2006/relationships/image" Target="../media/image184.jpeg"/><Relationship Id="rId4" Type="http://schemas.openxmlformats.org/officeDocument/2006/relationships/image" Target="../media/image185.jpeg"/><Relationship Id="rId1" Type="http://schemas.openxmlformats.org/officeDocument/2006/relationships/slideLayout" Target="../slideLayouts/slideLayout115.xml"/><Relationship Id="rId2" Type="http://schemas.openxmlformats.org/officeDocument/2006/relationships/notesSlide" Target="../notesSlides/notesSlide12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6.xml"/><Relationship Id="rId3" Type="http://schemas.openxmlformats.org/officeDocument/2006/relationships/image" Target="../media/image18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7.xml"/><Relationship Id="rId3" Type="http://schemas.openxmlformats.org/officeDocument/2006/relationships/image" Target="../media/image18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xml"/><Relationship Id="rId3" Type="http://schemas.openxmlformats.org/officeDocument/2006/relationships/image" Target="../media/image21.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jpeg"/></Relationships>
</file>

<file path=ppt/slides/_rels/slide141.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1.xml"/><Relationship Id="rId2" Type="http://schemas.openxmlformats.org/officeDocument/2006/relationships/notesSlide" Target="../notesSlides/notesSlide1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4" Type="http://schemas.openxmlformats.org/officeDocument/2006/relationships/image" Target="../media/image28.jpeg"/><Relationship Id="rId1" Type="http://schemas.openxmlformats.org/officeDocument/2006/relationships/slideLayout" Target="../slideLayouts/slideLayout6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56.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3.xml"/><Relationship Id="rId3" Type="http://schemas.openxmlformats.org/officeDocument/2006/relationships/image" Target="../media/image3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4.xml"/><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7.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8.xml"/><Relationship Id="rId3" Type="http://schemas.openxmlformats.org/officeDocument/2006/relationships/image" Target="../media/image3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9.xml"/><Relationship Id="rId3"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0.xml"/><Relationship Id="rId3"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0.jpeg"/><Relationship Id="rId1" Type="http://schemas.openxmlformats.org/officeDocument/2006/relationships/slideLayout" Target="../slideLayouts/slideLayout10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2.xml"/><Relationship Id="rId3"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3.xml"/><Relationship Id="rId3"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4.xml"/><Relationship Id="rId3"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55.xml"/><Relationship Id="rId2"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5.xml"/><Relationship Id="rId3"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8.xml"/><Relationship Id="rId3"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6.png"/><Relationship Id="rId1" Type="http://schemas.openxmlformats.org/officeDocument/2006/relationships/slideLayout" Target="../slideLayouts/slideLayout50.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50.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56.jpe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jpeg"/><Relationship Id="rId1" Type="http://schemas.openxmlformats.org/officeDocument/2006/relationships/slideLayout" Target="../slideLayouts/slideLayout53.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53.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1" Type="http://schemas.openxmlformats.org/officeDocument/2006/relationships/slideLayout" Target="../slideLayouts/slideLayout83.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39.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83.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0.png"/><Relationship Id="rId1" Type="http://schemas.openxmlformats.org/officeDocument/2006/relationships/slideLayout" Target="../slideLayouts/slideLayout83.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2.xml"/><Relationship Id="rId3"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83.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83.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53.xml"/><Relationship Id="rId2"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7.xml"/><Relationship Id="rId3" Type="http://schemas.openxmlformats.org/officeDocument/2006/relationships/image" Target="../media/image8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8.xml"/><Relationship Id="rId3" Type="http://schemas.openxmlformats.org/officeDocument/2006/relationships/image" Target="../media/image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50.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0.xml"/><Relationship Id="rId3"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53.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3" Type="http://schemas.openxmlformats.org/officeDocument/2006/relationships/slide" Target="slide25.xml"/><Relationship Id="rId4" Type="http://schemas.openxmlformats.org/officeDocument/2006/relationships/image" Target="../media/image90.jpeg"/><Relationship Id="rId1" Type="http://schemas.openxmlformats.org/officeDocument/2006/relationships/slideLayout" Target="../slideLayouts/slideLayout56.xml"/><Relationship Id="rId2"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3.xml"/><Relationship Id="rId3"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53.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5.xml"/><Relationship Id="rId3"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1" Type="http://schemas.openxmlformats.org/officeDocument/2006/relationships/slideLayout" Target="../slideLayouts/slideLayout53.xml"/><Relationship Id="rId2" Type="http://schemas.openxmlformats.org/officeDocument/2006/relationships/notesSlide" Target="../notesSlides/notesSlide56.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png"/><Relationship Id="rId1" Type="http://schemas.openxmlformats.org/officeDocument/2006/relationships/slideLayout" Target="../slideLayouts/slideLayout50.xml"/><Relationship Id="rId2" Type="http://schemas.openxmlformats.org/officeDocument/2006/relationships/notesSlide" Target="../notesSlides/notesSlide57.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4" Type="http://schemas.microsoft.com/office/2007/relationships/hdphoto" Target="../media/hdphoto1.wdp"/><Relationship Id="rId1" Type="http://schemas.openxmlformats.org/officeDocument/2006/relationships/slideLayout" Target="../slideLayouts/slideLayout51.xml"/><Relationship Id="rId2"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39.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9.xml"/><Relationship Id="rId3" Type="http://schemas.openxmlformats.org/officeDocument/2006/relationships/image" Target="../media/image1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0.xml"/><Relationship Id="rId3" Type="http://schemas.openxmlformats.org/officeDocument/2006/relationships/image" Target="../media/image10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1.xml"/><Relationship Id="rId3" Type="http://schemas.openxmlformats.org/officeDocument/2006/relationships/image" Target="../media/image10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2.xml"/><Relationship Id="rId3" Type="http://schemas.openxmlformats.org/officeDocument/2006/relationships/image" Target="../media/image10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3.xml"/><Relationship Id="rId3" Type="http://schemas.openxmlformats.org/officeDocument/2006/relationships/image" Target="../media/image105.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106.jpeg"/><Relationship Id="rId1" Type="http://schemas.openxmlformats.org/officeDocument/2006/relationships/themeOverride" Target="../theme/themeOverride3.xml"/><Relationship Id="rId2"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5.xml"/><Relationship Id="rId3"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85.xml"/><Relationship Id="rId2" Type="http://schemas.openxmlformats.org/officeDocument/2006/relationships/notesSlide" Target="../notesSlides/notesSlide6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7.xml"/><Relationship Id="rId3" Type="http://schemas.openxmlformats.org/officeDocument/2006/relationships/image" Target="../media/image110.jpeg"/></Relationships>
</file>

<file path=ppt/slides/_rels/slide79.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86.xml"/><Relationship Id="rId2" Type="http://schemas.openxmlformats.org/officeDocument/2006/relationships/notesSlide" Target="../notesSlides/notesSlide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69.xml"/><Relationship Id="rId3" Type="http://schemas.openxmlformats.org/officeDocument/2006/relationships/image" Target="../media/image11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0.xml"/><Relationship Id="rId3" Type="http://schemas.openxmlformats.org/officeDocument/2006/relationships/image" Target="../media/image114.jpg"/></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g"/><Relationship Id="rId1" Type="http://schemas.openxmlformats.org/officeDocument/2006/relationships/slideLayout" Target="../slideLayouts/slideLayout51.xml"/><Relationship Id="rId2" Type="http://schemas.openxmlformats.org/officeDocument/2006/relationships/notesSlide" Target="../notesSlides/notesSlide71.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jpeg"/><Relationship Id="rId7" Type="http://schemas.openxmlformats.org/officeDocument/2006/relationships/image" Target="../media/image121.jpeg"/><Relationship Id="rId1" Type="http://schemas.openxmlformats.org/officeDocument/2006/relationships/slideLayout" Target="../slideLayouts/slideLayout51.xml"/><Relationship Id="rId2" Type="http://schemas.openxmlformats.org/officeDocument/2006/relationships/notesSlide" Target="../notesSlides/notesSlide72.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1" Type="http://schemas.openxmlformats.org/officeDocument/2006/relationships/slideLayout" Target="../slideLayouts/slideLayout25.xml"/><Relationship Id="rId2" Type="http://schemas.openxmlformats.org/officeDocument/2006/relationships/notesSlide" Target="../notesSlides/notesSlide73.xml"/></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1" Type="http://schemas.openxmlformats.org/officeDocument/2006/relationships/slideLayout" Target="../slideLayouts/slideLayout96.xml"/><Relationship Id="rId2" Type="http://schemas.openxmlformats.org/officeDocument/2006/relationships/notesSlide" Target="../notesSlides/notesSlide74.xml"/></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96.xml"/><Relationship Id="rId2" Type="http://schemas.openxmlformats.org/officeDocument/2006/relationships/notesSlide" Target="../notesSlides/notesSlide7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6.xml"/><Relationship Id="rId3"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25.xml"/><Relationship Id="rId2" Type="http://schemas.openxmlformats.org/officeDocument/2006/relationships/notesSlide" Target="../notesSlides/notesSlide77.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jpeg"/><Relationship Id="rId1" Type="http://schemas.openxmlformats.org/officeDocument/2006/relationships/slideLayout" Target="../slideLayouts/slideLayout25.xml"/><Relationship Id="rId2"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9.xml"/><Relationship Id="rId3" Type="http://schemas.openxmlformats.org/officeDocument/2006/relationships/image" Target="../media/image134.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0.xml"/><Relationship Id="rId3" Type="http://schemas.openxmlformats.org/officeDocument/2006/relationships/image" Target="../media/image135.jpeg"/></Relationships>
</file>

<file path=ppt/slides/_rels/slide92.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1" Type="http://schemas.openxmlformats.org/officeDocument/2006/relationships/slideLayout" Target="../slideLayouts/slideLayout25.xml"/><Relationship Id="rId2" Type="http://schemas.openxmlformats.org/officeDocument/2006/relationships/notesSlide" Target="../notesSlides/notesSlide8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2.xml"/><Relationship Id="rId3" Type="http://schemas.openxmlformats.org/officeDocument/2006/relationships/image" Target="../media/image138.jpeg"/></Relationships>
</file>

<file path=ppt/slides/_rels/slide94.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gif"/><Relationship Id="rId1" Type="http://schemas.openxmlformats.org/officeDocument/2006/relationships/slideLayout" Target="../slideLayouts/slideLayout25.xml"/><Relationship Id="rId2" Type="http://schemas.openxmlformats.org/officeDocument/2006/relationships/notesSlide" Target="../notesSlides/notesSlide83.xml"/></Relationships>
</file>

<file path=ppt/slides/_rels/slide95.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jpeg"/><Relationship Id="rId5" Type="http://schemas.openxmlformats.org/officeDocument/2006/relationships/image" Target="../media/image143.jpeg"/><Relationship Id="rId6" Type="http://schemas.openxmlformats.org/officeDocument/2006/relationships/image" Target="../media/image144.jpeg"/><Relationship Id="rId7" Type="http://schemas.openxmlformats.org/officeDocument/2006/relationships/image" Target="../media/image145.jpeg"/><Relationship Id="rId1" Type="http://schemas.openxmlformats.org/officeDocument/2006/relationships/slideLayout" Target="../slideLayouts/slideLayout25.xml"/><Relationship Id="rId2" Type="http://schemas.openxmlformats.org/officeDocument/2006/relationships/notesSlide" Target="../notesSlides/notesSlide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5.xml"/><Relationship Id="rId3" Type="http://schemas.openxmlformats.org/officeDocument/2006/relationships/image" Target="../media/image146.jpeg"/></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6" Type="http://schemas.openxmlformats.org/officeDocument/2006/relationships/image" Target="../media/image149.jpeg"/><Relationship Id="rId1" Type="http://schemas.openxmlformats.org/officeDocument/2006/relationships/slideLayout" Target="../slideLayouts/slideLayout25.xml"/><Relationship Id="rId2" Type="http://schemas.openxmlformats.org/officeDocument/2006/relationships/notesSlide" Target="../notesSlides/notesSlide8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7.xml"/><Relationship Id="rId3" Type="http://schemas.openxmlformats.org/officeDocument/2006/relationships/image" Target="../media/image15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8.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pic>
        <p:nvPicPr>
          <p:cNvPr id="1009666" name="Picture 1" descr="Rev 17 Poser-F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0"/>
            <a:ext cx="6588125"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0" y="0"/>
            <a:ext cx="9037638" cy="4959048"/>
          </a:xfrm>
        </p:spPr>
        <p:txBody>
          <a:bodyPr/>
          <a:lstStyle/>
          <a:p>
            <a:pPr algn="l">
              <a:defRPr/>
            </a:pPr>
            <a:r>
              <a:rPr lang="en-US" sz="8800" b="1" dirty="0" smtClean="0">
                <a:solidFill>
                  <a:schemeClr val="bg1"/>
                </a:solidFill>
                <a:effectLst>
                  <a:outerShdw blurRad="38100" dist="38100" dir="2700000" algn="tl">
                    <a:srgbClr val="000000">
                      <a:alpha val="43137"/>
                    </a:srgbClr>
                  </a:outerShdw>
                </a:effectLst>
                <a:cs typeface="+mj-cs"/>
              </a:rPr>
              <a:t>A Kingdom Removed</a:t>
            </a:r>
            <a:r>
              <a:rPr lang="en-US" sz="8000" b="1" dirty="0" smtClean="0">
                <a:solidFill>
                  <a:schemeClr val="bg1"/>
                </a:solidFill>
                <a:effectLst>
                  <a:outerShdw blurRad="38100" dist="38100" dir="2700000" algn="tl">
                    <a:srgbClr val="000000">
                      <a:alpha val="43137"/>
                    </a:srgbClr>
                  </a:outerShdw>
                </a:effectLst>
                <a:cs typeface="+mj-cs"/>
              </a:rPr>
              <a:t/>
            </a:r>
            <a:br>
              <a:rPr lang="en-US" sz="8000" b="1" dirty="0" smtClean="0">
                <a:solidFill>
                  <a:schemeClr val="bg1"/>
                </a:solidFill>
                <a:effectLst>
                  <a:outerShdw blurRad="38100" dist="38100" dir="2700000" algn="tl">
                    <a:srgbClr val="000000">
                      <a:alpha val="43137"/>
                    </a:srgbClr>
                  </a:outerShdw>
                </a:effectLst>
                <a:cs typeface="+mj-cs"/>
              </a:rPr>
            </a:br>
            <a:r>
              <a:rPr lang="en-US" sz="8000" b="1" dirty="0" smtClean="0">
                <a:solidFill>
                  <a:schemeClr val="bg1"/>
                </a:solidFill>
                <a:effectLst>
                  <a:outerShdw blurRad="38100" dist="38100" dir="2700000" algn="tl">
                    <a:srgbClr val="000000">
                      <a:alpha val="43137"/>
                    </a:srgbClr>
                  </a:outerShdw>
                </a:effectLst>
                <a:cs typeface="+mj-cs"/>
              </a:rPr>
              <a:t>(Rev. 17:1–19:10)</a:t>
            </a:r>
            <a:endParaRPr lang="en-US" sz="2800" b="1" dirty="0" smtClean="0">
              <a:effectLst>
                <a:outerShdw blurRad="38100" dist="38100" dir="2700000" algn="tl">
                  <a:srgbClr val="000000">
                    <a:alpha val="43137"/>
                  </a:srgbClr>
                </a:outerShdw>
              </a:effectLst>
              <a:cs typeface="+mj-cs"/>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396</a:t>
            </a:r>
            <a:endParaRPr lang="en-US" dirty="0">
              <a:solidFill>
                <a:srgbClr val="FFFFFF"/>
              </a:solidFill>
              <a:latin typeface="Arial" charset="0"/>
              <a:cs typeface="Arial" charset="0"/>
            </a:endParaRPr>
          </a:p>
        </p:txBody>
      </p:sp>
      <p:sp>
        <p:nvSpPr>
          <p:cNvPr id="7" name="Rectangle 6"/>
          <p:cNvSpPr>
            <a:spLocks noChangeArrowheads="1"/>
          </p:cNvSpPr>
          <p:nvPr/>
        </p:nvSpPr>
        <p:spPr bwMode="auto">
          <a:xfrm>
            <a:off x="22823" y="6267442"/>
            <a:ext cx="9144000" cy="62662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1400" b="1" kern="0" dirty="0">
                <a:solidFill>
                  <a:srgbClr val="FFFFFF"/>
                </a:solidFill>
                <a:effectLst>
                  <a:outerShdw blurRad="38100" dist="38100" dir="2700000" algn="tl">
                    <a:srgbClr val="000000"/>
                  </a:outerShdw>
                </a:effectLst>
                <a:latin typeface="Arial"/>
                <a:cs typeface="Arial"/>
              </a:rPr>
              <a:t>Dr. Rick </a:t>
            </a:r>
            <a:r>
              <a:rPr lang="en-US" sz="1400" b="1" kern="0" dirty="0" smtClean="0">
                <a:solidFill>
                  <a:srgbClr val="FFFFFF"/>
                </a:solidFill>
                <a:effectLst>
                  <a:outerShdw blurRad="38100" dist="38100" dir="2700000" algn="tl">
                    <a:srgbClr val="000000"/>
                  </a:outerShdw>
                </a:effectLst>
                <a:latin typeface="Arial"/>
                <a:cs typeface="Arial"/>
              </a:rPr>
              <a:t>Griffith • Crossroads International Church Singapore • cicfamily.com • BibleStudyDownloads.org</a:t>
            </a:r>
            <a:endParaRPr lang="en-US" sz="14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31179633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44386" name="Title 1"/>
          <p:cNvSpPr>
            <a:spLocks noGrp="1"/>
          </p:cNvSpPr>
          <p:nvPr>
            <p:ph type="title" idx="4294967295"/>
          </p:nvPr>
        </p:nvSpPr>
        <p:spPr>
          <a:xfrm>
            <a:off x="355600" y="0"/>
            <a:ext cx="8788400" cy="1143000"/>
          </a:xfrm>
          <a:noFill/>
          <a:ln>
            <a:miter lim="800000"/>
            <a:headEnd/>
            <a:tailEnd/>
          </a:ln>
          <a:effectLst>
            <a:outerShdw blurRad="63500" dist="35921" dir="2700000" algn="ctr" rotWithShape="0">
              <a:srgbClr val="000514">
                <a:alpha val="74998"/>
              </a:srgbClr>
            </a:outerShdw>
          </a:effectLst>
        </p:spPr>
        <p:txBody>
          <a:bodyPr/>
          <a:lstStyle/>
          <a:p>
            <a:pPr algn="l" eaLnBrk="1" hangingPunct="1">
              <a:defRPr/>
            </a:pPr>
            <a:r>
              <a:rPr lang="en-US" sz="4000" b="1" dirty="0">
                <a:solidFill>
                  <a:srgbClr val="E5E5FF"/>
                </a:solidFill>
                <a:effectLst>
                  <a:outerShdw blurRad="38100" dist="38100" dir="2700000" algn="tl">
                    <a:srgbClr val="000000"/>
                  </a:outerShdw>
                </a:effectLst>
                <a:latin typeface="Arial" charset="0"/>
                <a:ea typeface="ＭＳ Ｐゴシック" charset="0"/>
                <a:cs typeface="Arial" charset="0"/>
              </a:rPr>
              <a:t>Why should we </a:t>
            </a:r>
            <a:r>
              <a:rPr lang="en-US" sz="4000" b="1" dirty="0">
                <a:solidFill>
                  <a:srgbClr val="FFFF00"/>
                </a:solidFill>
                <a:effectLst>
                  <a:outerShdw blurRad="38100" dist="38100" dir="2700000" algn="tl">
                    <a:srgbClr val="000000"/>
                  </a:outerShdw>
                </a:effectLst>
                <a:latin typeface="Arial" charset="0"/>
                <a:ea typeface="ＭＳ Ｐゴシック" charset="0"/>
                <a:cs typeface="Arial" charset="0"/>
              </a:rPr>
              <a:t>reject</a:t>
            </a:r>
            <a:r>
              <a:rPr lang="en-US" sz="4000" b="1" dirty="0">
                <a:solidFill>
                  <a:srgbClr val="E5E5FF"/>
                </a:solidFill>
                <a:effectLst>
                  <a:outerShdw blurRad="38100" dist="38100" dir="2700000" algn="tl">
                    <a:srgbClr val="000000"/>
                  </a:outerShdw>
                </a:effectLst>
                <a:latin typeface="Arial" charset="0"/>
                <a:ea typeface="ＭＳ Ｐゴシック" charset="0"/>
                <a:cs typeface="Arial" charset="0"/>
              </a:rPr>
              <a:t> the </a:t>
            </a:r>
            <a:r>
              <a:rPr lang="en-US" sz="4000" b="1" dirty="0" smtClean="0">
                <a:solidFill>
                  <a:srgbClr val="E5E5FF"/>
                </a:solidFill>
                <a:effectLst>
                  <a:outerShdw blurRad="38100" dist="38100" dir="2700000" algn="tl">
                    <a:srgbClr val="000000"/>
                  </a:outerShdw>
                </a:effectLst>
                <a:latin typeface="Arial" charset="0"/>
                <a:ea typeface="ＭＳ Ｐゴシック" charset="0"/>
                <a:cs typeface="Arial" charset="0"/>
              </a:rPr>
              <a:t>world…</a:t>
            </a:r>
            <a:endParaRPr lang="en-US" sz="40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
        <p:nvSpPr>
          <p:cNvPr id="4" name="Title 1"/>
          <p:cNvSpPr txBox="1">
            <a:spLocks/>
          </p:cNvSpPr>
          <p:nvPr/>
        </p:nvSpPr>
        <p:spPr bwMode="auto">
          <a:xfrm>
            <a:off x="254002" y="3793067"/>
            <a:ext cx="8788400" cy="1143000"/>
          </a:xfrm>
          <a:prstGeom prst="rect">
            <a:avLst/>
          </a:prstGeom>
          <a:noFill/>
          <a:ln>
            <a:noFill/>
            <a:miter lim="800000"/>
            <a:headEnd/>
            <a:tailEnd/>
          </a:ln>
          <a:effectLst>
            <a:outerShdw blurRad="63500" dist="35921" dir="2700000" algn="ctr" rotWithShape="0">
              <a:srgbClr val="000514">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lgn="r" eaLnBrk="1" hangingPunct="1">
              <a:defRPr/>
            </a:pPr>
            <a:r>
              <a:rPr lang="en-US" sz="4000" b="1" dirty="0" smtClean="0">
                <a:solidFill>
                  <a:srgbClr val="E5E5FF"/>
                </a:solidFill>
                <a:effectLst>
                  <a:outerShdw blurRad="38100" dist="38100" dir="2700000" algn="tl">
                    <a:srgbClr val="000000"/>
                  </a:outerShdw>
                </a:effectLst>
                <a:latin typeface="Arial" charset="0"/>
                <a:ea typeface="ＭＳ Ｐゴシック" charset="0"/>
                <a:cs typeface="Arial" charset="0"/>
              </a:rPr>
              <a:t>…and embrace God</a:t>
            </a:r>
            <a:r>
              <a:rPr lang="fr-FR" sz="4000" b="1" dirty="0" smtClean="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4000" b="1" dirty="0" smtClean="0">
                <a:solidFill>
                  <a:srgbClr val="E5E5FF"/>
                </a:solidFill>
                <a:effectLst>
                  <a:outerShdw blurRad="38100" dist="38100" dir="2700000" algn="tl">
                    <a:srgbClr val="000000"/>
                  </a:outerShdw>
                </a:effectLst>
                <a:latin typeface="Arial" charset="0"/>
                <a:ea typeface="ＭＳ Ｐゴシック" charset="0"/>
                <a:cs typeface="Arial" charset="0"/>
              </a:rPr>
              <a:t>s kingdom?</a:t>
            </a:r>
            <a:endParaRPr lang="en-US" sz="40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72049961"/>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 Killed Prophets of God</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n</a:t>
            </a:r>
          </a:p>
        </p:txBody>
      </p:sp>
      <p:sp>
        <p:nvSpPr>
          <p:cNvPr id="6" name="Rectangle 1026"/>
          <p:cNvSpPr txBox="1">
            <a:spLocks noChangeArrowheads="1"/>
          </p:cNvSpPr>
          <p:nvPr/>
        </p:nvSpPr>
        <p:spPr bwMode="auto">
          <a:xfrm>
            <a:off x="0" y="4012390"/>
            <a:ext cx="5715276"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Answer: </a:t>
            </a:r>
            <a:b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&gt; 55 million</a:t>
            </a:r>
            <a:endParaRPr lang="en-US" sz="66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pic>
        <p:nvPicPr>
          <p:cNvPr id="3" name="Picture 2" descr="rev 17 USA Abortio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2667" y="4127493"/>
            <a:ext cx="2811333" cy="2730506"/>
          </a:xfrm>
          <a:prstGeom prst="rect">
            <a:avLst/>
          </a:prstGeom>
        </p:spPr>
      </p:pic>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smtClean="0">
                <a:solidFill>
                  <a:srgbClr val="000000"/>
                </a:solidFill>
                <a:latin typeface="Times New Roman"/>
                <a:ea typeface="ＭＳ Ｐゴシック" charset="0"/>
                <a:cs typeface="Times New Roman"/>
              </a:rPr>
              <a:t>How many prophetic voices has America murdered through abortion?</a:t>
            </a:r>
            <a:endParaRPr lang="en-US" b="1" dirty="0" smtClean="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1810504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849438"/>
          </a:xfrm>
          <a:solidFill>
            <a:srgbClr val="000090"/>
          </a:solidFill>
          <a:effectLst>
            <a:outerShdw blurRad="63500" dist="35921" dir="2700000" algn="ctr" rotWithShape="0">
              <a:schemeClr val="tx2">
                <a:alpha val="74998"/>
              </a:schemeClr>
            </a:outerShdw>
          </a:effectLst>
        </p:spPr>
        <p:txBody>
          <a:bodyPr/>
          <a:lstStyle/>
          <a:p>
            <a:pPr>
              <a:defRPr/>
            </a:pPr>
            <a:r>
              <a:rPr lang="en-US" sz="4800" b="1" dirty="0" smtClean="0">
                <a:effectLst>
                  <a:outerShdw blurRad="38100" dist="38100" dir="2700000" algn="tl">
                    <a:srgbClr val="000000">
                      <a:alpha val="43137"/>
                    </a:srgbClr>
                  </a:outerShdw>
                </a:effectLst>
                <a:latin typeface="Arial" charset="0"/>
                <a:ea typeface="ＭＳ Ｐゴシック" charset="0"/>
                <a:cs typeface="ＭＳ Ｐゴシック" charset="0"/>
              </a:rPr>
              <a:t>Problems with the USA </a:t>
            </a:r>
            <a:br>
              <a:rPr lang="en-US" sz="4800" b="1" dirty="0" smtClean="0">
                <a:effectLst>
                  <a:outerShdw blurRad="38100" dist="38100" dir="2700000" algn="tl">
                    <a:srgbClr val="000000">
                      <a:alpha val="43137"/>
                    </a:srgbClr>
                  </a:outerShdw>
                </a:effectLst>
                <a:latin typeface="Arial" charset="0"/>
                <a:ea typeface="ＭＳ Ｐゴシック" charset="0"/>
                <a:cs typeface="ＭＳ Ｐゴシック" charset="0"/>
              </a:rPr>
            </a:br>
            <a:r>
              <a:rPr lang="en-US" sz="4800" b="1" dirty="0" smtClean="0">
                <a:effectLst>
                  <a:outerShdw blurRad="38100" dist="38100" dir="2700000" algn="tl">
                    <a:srgbClr val="000000">
                      <a:alpha val="43137"/>
                    </a:srgbClr>
                  </a:outerShdw>
                </a:effectLst>
                <a:latin typeface="Arial" charset="0"/>
                <a:ea typeface="ＭＳ Ｐゴシック" charset="0"/>
                <a:cs typeface="ＭＳ Ｐゴシック" charset="0"/>
              </a:rPr>
              <a:t>as Mystery Babylon</a:t>
            </a:r>
            <a:endParaRPr lang="en-US" sz="4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6" name="Rectangle 1026"/>
          <p:cNvSpPr txBox="1">
            <a:spLocks noChangeArrowheads="1"/>
          </p:cNvSpPr>
          <p:nvPr/>
        </p:nvSpPr>
        <p:spPr bwMode="auto">
          <a:xfrm>
            <a:off x="468313" y="2133600"/>
            <a:ext cx="8583612" cy="44640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defTabSz="914400">
              <a:buFont typeface="+mj-lt"/>
              <a:buAutoNum type="alphaLcParenR"/>
              <a:defRPr/>
            </a:pPr>
            <a:r>
              <a:rPr lang="en-US" sz="3200" b="1" dirty="0" smtClean="0">
                <a:solidFill>
                  <a:srgbClr val="FFFFFF"/>
                </a:solidFill>
                <a:latin typeface="Arial" charset="0"/>
                <a:ea typeface="ＭＳ Ｐゴシック" charset="0"/>
                <a:cs typeface="ＭＳ Ｐゴシック" charset="0"/>
              </a:rPr>
              <a:t>The national symbol of the USA is not a woman but the bald eagle</a:t>
            </a:r>
          </a:p>
          <a:p>
            <a:pPr marL="914400" indent="-914400" algn="l" defTabSz="914400">
              <a:buFont typeface="+mj-lt"/>
              <a:buAutoNum type="alphaLcParenR"/>
              <a:defRPr/>
            </a:pPr>
            <a:r>
              <a:rPr lang="en-US" sz="3200" b="1" dirty="0" smtClean="0">
                <a:solidFill>
                  <a:srgbClr val="FFFFFF"/>
                </a:solidFill>
                <a:latin typeface="Arial" charset="0"/>
                <a:ea typeface="ＭＳ Ｐゴシック" charset="0"/>
                <a:cs typeface="ＭＳ Ｐゴシック" charset="0"/>
              </a:rPr>
              <a:t>Claims that Russia is the beast must be proven</a:t>
            </a:r>
          </a:p>
          <a:p>
            <a:pPr marL="914400" indent="-914400" algn="l" defTabSz="914400">
              <a:buFont typeface="+mj-lt"/>
              <a:buAutoNum type="alphaLcParenR"/>
              <a:defRPr/>
            </a:pPr>
            <a:r>
              <a:rPr lang="en-US" sz="3200" b="1" dirty="0" smtClean="0">
                <a:solidFill>
                  <a:srgbClr val="FFFFFF"/>
                </a:solidFill>
                <a:latin typeface="Arial" charset="0"/>
                <a:ea typeface="ＭＳ Ｐゴシック" charset="0"/>
                <a:cs typeface="ＭＳ Ｐゴシック" charset="0"/>
              </a:rPr>
              <a:t>The destruction of the USA in 1993 </a:t>
            </a:r>
            <a:r>
              <a:rPr lang="en-US" sz="3200" b="1" dirty="0" err="1" smtClean="0">
                <a:solidFill>
                  <a:srgbClr val="FFFFFF"/>
                </a:solidFill>
                <a:latin typeface="Arial" charset="0"/>
                <a:ea typeface="ＭＳ Ｐゴシック" charset="0"/>
                <a:cs typeface="ＭＳ Ｐゴシック" charset="0"/>
              </a:rPr>
              <a:t>didn</a:t>
            </a:r>
            <a:r>
              <a:rPr lang="fr-FR" sz="3200" b="1" dirty="0" smtClean="0">
                <a:solidFill>
                  <a:srgbClr val="FFFFFF"/>
                </a:solidFill>
                <a:latin typeface="Arial" charset="0"/>
                <a:ea typeface="ＭＳ Ｐゴシック" charset="0"/>
                <a:cs typeface="ＭＳ Ｐゴシック" charset="0"/>
              </a:rPr>
              <a:t>'</a:t>
            </a:r>
            <a:r>
              <a:rPr lang="en-US" sz="3200" b="1" dirty="0" smtClean="0">
                <a:solidFill>
                  <a:srgbClr val="FFFFFF"/>
                </a:solidFill>
                <a:latin typeface="Arial" charset="0"/>
                <a:ea typeface="ＭＳ Ｐゴシック" charset="0"/>
                <a:cs typeface="ＭＳ Ｐゴシック" charset="0"/>
              </a:rPr>
              <a:t>t occur, as well as other "prophetic" blunders</a:t>
            </a:r>
          </a:p>
          <a:p>
            <a:pPr marL="914400" indent="-914400" algn="l" defTabSz="914400">
              <a:buFont typeface="+mj-lt"/>
              <a:buAutoNum type="alphaLcParenR"/>
              <a:defRPr/>
            </a:pPr>
            <a:r>
              <a:rPr lang="en-US" sz="3200" b="1" dirty="0" smtClean="0">
                <a:solidFill>
                  <a:srgbClr val="FFFFFF"/>
                </a:solidFill>
                <a:latin typeface="Arial" charset="0"/>
                <a:ea typeface="ＭＳ Ｐゴシック" charset="0"/>
                <a:cs typeface="ＭＳ Ｐゴシック" charset="0"/>
              </a:rPr>
              <a:t>Dr. Chan</a:t>
            </a:r>
            <a:r>
              <a:rPr lang="fr-FR" sz="3200" b="1" dirty="0" smtClean="0">
                <a:solidFill>
                  <a:srgbClr val="FFFFFF"/>
                </a:solidFill>
                <a:latin typeface="Arial" charset="0"/>
                <a:ea typeface="ＭＳ Ｐゴシック" charset="0"/>
                <a:cs typeface="ＭＳ Ｐゴシック" charset="0"/>
              </a:rPr>
              <a:t>'</a:t>
            </a:r>
            <a:r>
              <a:rPr lang="en-US" sz="3200" b="1" dirty="0" smtClean="0">
                <a:solidFill>
                  <a:srgbClr val="FFFFFF"/>
                </a:solidFill>
                <a:latin typeface="Arial" charset="0"/>
                <a:ea typeface="ＭＳ Ｐゴシック" charset="0"/>
                <a:cs typeface="ＭＳ Ｐゴシック" charset="0"/>
              </a:rPr>
              <a:t>s book has many other theological problems</a:t>
            </a:r>
            <a:endParaRPr lang="en-US" sz="3200" dirty="0">
              <a:solidFill>
                <a:srgbClr val="FFFFFF"/>
              </a:solidFill>
              <a:latin typeface="Times New Roman" charset="0"/>
              <a:ea typeface="ＭＳ Ｐゴシック" charset="0"/>
              <a:cs typeface="ＭＳ Ｐゴシック" charset="0"/>
            </a:endParaRPr>
          </a:p>
        </p:txBody>
      </p:sp>
      <p:sp>
        <p:nvSpPr>
          <p:cNvPr id="1075205"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26053648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633538"/>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smtClean="0">
                <a:effectLst>
                  <a:outerShdw blurRad="38100" dist="38100" dir="2700000" algn="tl">
                    <a:srgbClr val="000000">
                      <a:alpha val="43137"/>
                    </a:srgbClr>
                  </a:outerShdw>
                </a:effectLst>
                <a:latin typeface="Arial" charset="0"/>
                <a:ea typeface="ＭＳ Ｐゴシック" charset="0"/>
                <a:cs typeface="ＭＳ Ｐゴシック" charset="0"/>
              </a:rPr>
              <a:t>What or Who, then, is </a:t>
            </a:r>
            <a:br>
              <a:rPr lang="en-US" sz="4800" b="1" dirty="0" smtClean="0">
                <a:effectLst>
                  <a:outerShdw blurRad="38100" dist="38100" dir="2700000" algn="tl">
                    <a:srgbClr val="000000">
                      <a:alpha val="43137"/>
                    </a:srgbClr>
                  </a:outerShdw>
                </a:effectLst>
                <a:latin typeface="Arial" charset="0"/>
                <a:ea typeface="ＭＳ Ｐゴシック" charset="0"/>
                <a:cs typeface="ＭＳ Ｐゴシック" charset="0"/>
              </a:rPr>
            </a:br>
            <a:r>
              <a:rPr lang="en-US" sz="4800" b="1" dirty="0" smtClean="0">
                <a:effectLst>
                  <a:outerShdw blurRad="38100" dist="38100" dir="2700000" algn="tl">
                    <a:srgbClr val="000000">
                      <a:alpha val="43137"/>
                    </a:srgbClr>
                  </a:outerShdw>
                </a:effectLst>
                <a:latin typeface="Arial" charset="0"/>
                <a:ea typeface="ＭＳ Ｐゴシック" charset="0"/>
                <a:cs typeface="ＭＳ Ｐゴシック" charset="0"/>
              </a:rPr>
              <a:t>Mystery Babylon?</a:t>
            </a:r>
            <a:endParaRPr lang="en-US" sz="4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1077251" name="Picture 5" descr="Rev 17.1 Harlot Poser-A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5963" y="4314825"/>
            <a:ext cx="32718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250825" y="1916113"/>
            <a:ext cx="8208963" cy="47554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defTabSz="914400">
              <a:buFont typeface="+mj-lt"/>
              <a:buAutoNum type="alphaLcParenR"/>
              <a:defRPr/>
            </a:pPr>
            <a:r>
              <a:rPr lang="en-US" sz="3200" b="1" dirty="0" smtClean="0">
                <a:solidFill>
                  <a:srgbClr val="FFFFFF"/>
                </a:solidFill>
                <a:latin typeface="Arial" charset="0"/>
                <a:ea typeface="ＭＳ Ｐゴシック" charset="0"/>
                <a:cs typeface="ＭＳ Ｐゴシック" charset="0"/>
              </a:rPr>
              <a:t>No one can identify the Babylon of Revelation 17–18 with certainty.</a:t>
            </a:r>
          </a:p>
          <a:p>
            <a:pPr marL="914400" indent="-914400" algn="l" defTabSz="914400">
              <a:buFont typeface="+mj-lt"/>
              <a:buAutoNum type="alphaLcParenR"/>
              <a:defRPr/>
            </a:pPr>
            <a:r>
              <a:rPr lang="en-US" sz="3200" b="1" dirty="0" smtClean="0">
                <a:solidFill>
                  <a:srgbClr val="FFFFFF"/>
                </a:solidFill>
                <a:latin typeface="Arial" charset="0"/>
                <a:ea typeface="ＭＳ Ｐゴシック" charset="0"/>
                <a:cs typeface="ＭＳ Ｐゴシック" charset="0"/>
              </a:rPr>
              <a:t>However, it is unlikely that it is the world system, a city or confederation of nations.</a:t>
            </a:r>
          </a:p>
          <a:p>
            <a:pPr marL="914400" indent="-914400" algn="l" defTabSz="914400">
              <a:buFont typeface="+mj-lt"/>
              <a:buAutoNum type="alphaLcParenR"/>
              <a:defRPr/>
            </a:pPr>
            <a:r>
              <a:rPr lang="en-US" sz="3200" b="1" dirty="0" smtClean="0">
                <a:solidFill>
                  <a:srgbClr val="FFFFFF"/>
                </a:solidFill>
                <a:latin typeface="Arial" charset="0"/>
                <a:ea typeface="ＭＳ Ｐゴシック" charset="0"/>
                <a:cs typeface="ＭＳ Ｐゴシック" charset="0"/>
              </a:rPr>
              <a:t>The USA may be the </a:t>
            </a:r>
            <a:br>
              <a:rPr lang="en-US" sz="3200" b="1" dirty="0" smtClean="0">
                <a:solidFill>
                  <a:srgbClr val="FFFFFF"/>
                </a:solidFill>
                <a:latin typeface="Arial" charset="0"/>
                <a:ea typeface="ＭＳ Ｐゴシック" charset="0"/>
                <a:cs typeface="ＭＳ Ｐゴシック" charset="0"/>
              </a:rPr>
            </a:br>
            <a:r>
              <a:rPr lang="en-US" sz="3200" b="1" dirty="0" smtClean="0">
                <a:solidFill>
                  <a:srgbClr val="FFFFFF"/>
                </a:solidFill>
                <a:latin typeface="Arial" charset="0"/>
                <a:ea typeface="ＭＳ Ｐゴシック" charset="0"/>
                <a:cs typeface="ＭＳ Ｐゴシック" charset="0"/>
              </a:rPr>
              <a:t>best option at present, but </a:t>
            </a:r>
            <a:br>
              <a:rPr lang="en-US" sz="3200" b="1" dirty="0" smtClean="0">
                <a:solidFill>
                  <a:srgbClr val="FFFFFF"/>
                </a:solidFill>
                <a:latin typeface="Arial" charset="0"/>
                <a:ea typeface="ＭＳ Ｐゴシック" charset="0"/>
                <a:cs typeface="ＭＳ Ｐゴシック" charset="0"/>
              </a:rPr>
            </a:br>
            <a:r>
              <a:rPr lang="en-US" sz="3200" b="1" dirty="0" smtClean="0">
                <a:solidFill>
                  <a:srgbClr val="FFFFFF"/>
                </a:solidFill>
                <a:latin typeface="Arial" charset="0"/>
                <a:ea typeface="ＭＳ Ｐゴシック" charset="0"/>
                <a:cs typeface="ＭＳ Ｐゴシック" charset="0"/>
              </a:rPr>
              <a:t>no one really knows</a:t>
            </a:r>
            <a:br>
              <a:rPr lang="en-US" sz="3200" b="1" dirty="0" smtClean="0">
                <a:solidFill>
                  <a:srgbClr val="FFFFFF"/>
                </a:solidFill>
                <a:latin typeface="Arial" charset="0"/>
                <a:ea typeface="ＭＳ Ｐゴシック" charset="0"/>
                <a:cs typeface="ＭＳ Ｐゴシック" charset="0"/>
              </a:rPr>
            </a:br>
            <a:r>
              <a:rPr lang="en-US" sz="3200" b="1" dirty="0" smtClean="0">
                <a:solidFill>
                  <a:srgbClr val="FFFFFF"/>
                </a:solidFill>
                <a:latin typeface="Arial" charset="0"/>
                <a:ea typeface="ＭＳ Ｐゴシック" charset="0"/>
                <a:cs typeface="ＭＳ Ｐゴシック" charset="0"/>
              </a:rPr>
              <a:t>—including me!</a:t>
            </a:r>
            <a:endParaRPr lang="en-US" sz="3200" dirty="0">
              <a:solidFill>
                <a:srgbClr val="FFFFFF"/>
              </a:solidFill>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60228401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2398806"/>
          </a:xfrm>
          <a:noFill/>
          <a:effectLst>
            <a:outerShdw blurRad="63500" dist="35921" dir="2700000" algn="ctr" rotWithShape="0">
              <a:schemeClr val="tx2">
                <a:alpha val="74998"/>
              </a:schemeClr>
            </a:outerShdw>
          </a:effectLst>
        </p:spPr>
        <p:txBody>
          <a:bodyPr/>
          <a:lstStyle/>
          <a:p>
            <a:pPr>
              <a:defRPr/>
            </a:pPr>
            <a:r>
              <a:rPr lang="en-US" sz="3600" b="1" dirty="0">
                <a:effectLst>
                  <a:outerShdw blurRad="38100" dist="38100" dir="2700000" algn="tl">
                    <a:srgbClr val="000000">
                      <a:alpha val="43137"/>
                    </a:srgbClr>
                  </a:outerShdw>
                </a:effectLst>
                <a:latin typeface="Arial" charset="0"/>
                <a:ea typeface="ＭＳ Ｐゴシック" charset="0"/>
                <a:cs typeface="ＭＳ Ｐゴシック" charset="0"/>
              </a:rPr>
              <a:t>Antichrist will destroy End Times Babylon when he heads a confederacy of ten regions in the second half of the Tribulation (17:7-18). </a:t>
            </a:r>
            <a:endParaRPr lang="en-US" sz="36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353732"/>
            <a:ext cx="6132498" cy="4593167"/>
          </a:xfrm>
          <a:prstGeom prst="hexagon">
            <a:avLst/>
          </a:prstGeom>
        </p:spPr>
      </p:pic>
      <p:sp>
        <p:nvSpPr>
          <p:cNvPr id="6" name="Rectangle 1026"/>
          <p:cNvSpPr txBox="1">
            <a:spLocks noChangeArrowheads="1"/>
          </p:cNvSpPr>
          <p:nvPr/>
        </p:nvSpPr>
        <p:spPr bwMode="auto">
          <a:xfrm>
            <a:off x="6132498" y="1930400"/>
            <a:ext cx="3119453" cy="4451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7 Heads &amp; 10 Horns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034910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479</a:t>
            </a:r>
            <a:endParaRPr lang="en-US" b="1" dirty="0">
              <a:solidFill>
                <a:srgbClr val="FFFFFF"/>
              </a:solidFill>
              <a:latin typeface="Arial" charset="0"/>
              <a:cs typeface="Arial" charset="0"/>
            </a:endParaRPr>
          </a:p>
        </p:txBody>
      </p:sp>
      <p:sp>
        <p:nvSpPr>
          <p:cNvPr id="6" name="Rectangle 3"/>
          <p:cNvSpPr txBox="1">
            <a:spLocks noChangeArrowheads="1"/>
          </p:cNvSpPr>
          <p:nvPr/>
        </p:nvSpPr>
        <p:spPr bwMode="auto">
          <a:xfrm>
            <a:off x="0" y="1588193"/>
            <a:ext cx="9144000" cy="4495800"/>
          </a:xfrm>
          <a:prstGeom prst="rect">
            <a:avLst/>
          </a:prstGeom>
          <a:solidFill>
            <a:schemeClr val="bg1">
              <a:alpha val="64999"/>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defTabSz="914400" eaLnBrk="1" hangingPunct="1">
              <a:buFontTx/>
              <a:buAutoNum type="arabicPeriod"/>
            </a:pPr>
            <a:r>
              <a:rPr lang="en-US" sz="3000" b="1" dirty="0" smtClean="0">
                <a:solidFill>
                  <a:srgbClr val="000066"/>
                </a:solidFill>
                <a:effectLst>
                  <a:outerShdw blurRad="38100" dist="38100" dir="2700000" algn="tl">
                    <a:srgbClr val="DDDDDD"/>
                  </a:outerShdw>
                </a:effectLst>
                <a:latin typeface="Arial" charset="0"/>
                <a:cs typeface="Arial" charset="0"/>
              </a:rPr>
              <a:t>Egypt (Pharaohs) </a:t>
            </a:r>
          </a:p>
          <a:p>
            <a:pPr marL="514350" indent="-514350" defTabSz="914400" eaLnBrk="1" hangingPunct="1">
              <a:buFontTx/>
              <a:buAutoNum type="arabicPeriod"/>
            </a:pPr>
            <a:r>
              <a:rPr lang="en-US" sz="3000" b="1" dirty="0" smtClean="0">
                <a:solidFill>
                  <a:srgbClr val="000066"/>
                </a:solidFill>
                <a:effectLst>
                  <a:outerShdw blurRad="38100" dist="38100" dir="2700000" algn="tl">
                    <a:srgbClr val="DDDDDD"/>
                  </a:outerShdw>
                </a:effectLst>
                <a:latin typeface="Arial" charset="0"/>
                <a:cs typeface="Arial" charset="0"/>
              </a:rPr>
              <a:t>Assyria (Assyrian kings)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3. Neo-Babylonia (Nebuchadnezzar)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4. </a:t>
            </a:r>
            <a:r>
              <a:rPr lang="en-US" sz="3000" b="1" dirty="0" err="1" smtClean="0">
                <a:solidFill>
                  <a:srgbClr val="000066"/>
                </a:solidFill>
                <a:effectLst>
                  <a:outerShdw blurRad="38100" dist="38100" dir="2700000" algn="tl">
                    <a:srgbClr val="DDDDDD"/>
                  </a:outerShdw>
                </a:effectLst>
                <a:latin typeface="Arial" charset="0"/>
                <a:cs typeface="Arial" charset="0"/>
              </a:rPr>
              <a:t>Medo</a:t>
            </a:r>
            <a:r>
              <a:rPr lang="en-US" sz="3000" b="1" dirty="0" smtClean="0">
                <a:solidFill>
                  <a:srgbClr val="000066"/>
                </a:solidFill>
                <a:effectLst>
                  <a:outerShdw blurRad="38100" dist="38100" dir="2700000" algn="tl">
                    <a:srgbClr val="DDDDDD"/>
                  </a:outerShdw>
                </a:effectLst>
                <a:latin typeface="Arial" charset="0"/>
                <a:cs typeface="Arial" charset="0"/>
              </a:rPr>
              <a:t>-Persia (Cyrus)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5. Greece (Alexander the Great)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6. Rome (Caesars; "one is")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7. Reunited Roman Empire (ten kings; "not yet")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8. Final Gentile world kingdom (the Antichrist)</a:t>
            </a:r>
            <a:endParaRPr lang="en-US" sz="3000" b="1" dirty="0">
              <a:solidFill>
                <a:srgbClr val="000066"/>
              </a:solidFill>
              <a:effectLst>
                <a:outerShdw blurRad="38100" dist="38100" dir="2700000" algn="tl">
                  <a:srgbClr val="DDDDDD"/>
                </a:outerShdw>
              </a:effectLst>
              <a:latin typeface="Arial" charset="0"/>
              <a:cs typeface="Arial" charset="0"/>
            </a:endParaRPr>
          </a:p>
        </p:txBody>
      </p:sp>
      <p:sp>
        <p:nvSpPr>
          <p:cNvPr id="5120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4600" b="1" dirty="0">
                <a:solidFill>
                  <a:schemeClr val="bg1"/>
                </a:solidFill>
                <a:ea typeface="+mj-ea"/>
              </a:rPr>
              <a:t>Eight Successive </a:t>
            </a:r>
            <a:r>
              <a:rPr lang="en-US" sz="4600" b="1" dirty="0" smtClean="0">
                <a:solidFill>
                  <a:schemeClr val="bg1"/>
                </a:solidFill>
                <a:ea typeface="+mj-ea"/>
              </a:rPr>
              <a:t>Kingdoms (17:10-11) </a:t>
            </a:r>
            <a:endParaRPr lang="en-US" sz="4600" b="1" dirty="0">
              <a:solidFill>
                <a:schemeClr val="bg1"/>
              </a:solidFill>
              <a:ea typeface="+mj-ea"/>
            </a:endParaRPr>
          </a:p>
        </p:txBody>
      </p:sp>
      <p:sp>
        <p:nvSpPr>
          <p:cNvPr id="7" name="Text Box 89"/>
          <p:cNvSpPr txBox="1">
            <a:spLocks noChangeArrowheads="1"/>
          </p:cNvSpPr>
          <p:nvPr/>
        </p:nvSpPr>
        <p:spPr bwMode="auto">
          <a:xfrm>
            <a:off x="0" y="6248400"/>
            <a:ext cx="9143999" cy="646331"/>
          </a:xfrm>
          <a:prstGeom prst="rect">
            <a:avLst/>
          </a:prstGeom>
          <a:solidFill>
            <a:schemeClr val="tx1"/>
          </a:solidFill>
          <a:ln>
            <a:noFill/>
          </a:ln>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t>
            </a:r>
            <a:r>
              <a:rPr lang="en-US" sz="1800" dirty="0" smtClean="0">
                <a:solidFill>
                  <a:srgbClr val="FFFFFF"/>
                </a:solidFill>
              </a:rPr>
              <a:t>"A </a:t>
            </a:r>
            <a:r>
              <a:rPr lang="en-US" sz="1800" dirty="0">
                <a:solidFill>
                  <a:srgbClr val="FFFFFF"/>
                </a:solidFill>
              </a:rPr>
              <a:t>Critique of the Preterist View of Revelation 17:9-11 and Nero</a:t>
            </a:r>
            <a:r>
              <a:rPr lang="en-US" sz="1800" dirty="0" smtClean="0">
                <a:solidFill>
                  <a:srgbClr val="FFFFFF"/>
                </a:solidFill>
              </a:rPr>
              <a:t>," </a:t>
            </a:r>
            <a:r>
              <a:rPr lang="en-US" sz="1800" i="1" dirty="0">
                <a:solidFill>
                  <a:srgbClr val="FFFFFF"/>
                </a:solidFill>
              </a:rPr>
              <a:t>Bibliotheca Sacra 164 </a:t>
            </a:r>
            <a:r>
              <a:rPr lang="en-US" sz="1800" dirty="0" smtClean="0">
                <a:solidFill>
                  <a:srgbClr val="FFFFFF"/>
                </a:solidFill>
              </a:rPr>
              <a:t>(July-September 2007</a:t>
            </a:r>
            <a:r>
              <a:rPr lang="en-US" sz="1800" dirty="0">
                <a:solidFill>
                  <a:srgbClr val="FFFFFF"/>
                </a:solidFill>
              </a:rPr>
              <a:t>): 484 </a:t>
            </a:r>
            <a:endParaRPr lang="en-US" sz="1800" i="1" dirty="0" smtClean="0">
              <a:solidFill>
                <a:srgbClr val="FFFFFF"/>
              </a:solidFill>
              <a:latin typeface="Times New Roman" charset="0"/>
            </a:endParaRPr>
          </a:p>
        </p:txBody>
      </p:sp>
    </p:spTree>
    <p:extLst>
      <p:ext uri="{BB962C8B-B14F-4D97-AF65-F5344CB8AC3E}">
        <p14:creationId xmlns:p14="http://schemas.microsoft.com/office/powerpoint/2010/main" val="3674008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9" y="30866"/>
            <a:ext cx="9091825" cy="6827134"/>
          </a:xfrm>
          <a:prstGeom prst="rect">
            <a:avLst/>
          </a:prstGeom>
        </p:spPr>
      </p:pic>
      <p:sp>
        <p:nvSpPr>
          <p:cNvPr id="887810" name="Rectangle 1026"/>
          <p:cNvSpPr>
            <a:spLocks noGrp="1" noChangeArrowheads="1"/>
          </p:cNvSpPr>
          <p:nvPr>
            <p:ph type="ctrTitle"/>
          </p:nvPr>
        </p:nvSpPr>
        <p:spPr>
          <a:xfrm>
            <a:off x="5249339" y="-45074"/>
            <a:ext cx="3626380" cy="3956674"/>
          </a:xfrm>
          <a:noFill/>
          <a:effectLst/>
        </p:spPr>
        <p:txBody>
          <a:bodyPr/>
          <a:lstStyle/>
          <a:p>
            <a:pPr algn="r">
              <a:defRPr/>
            </a:pPr>
            <a:r>
              <a:rPr lang="en-US" b="1" dirty="0" smtClean="0">
                <a:effectLst>
                  <a:glow rad="177800">
                    <a:schemeClr val="tx1"/>
                  </a:glow>
                </a:effectLst>
                <a:latin typeface="Arial" charset="0"/>
                <a:ea typeface="ＭＳ Ｐゴシック" charset="0"/>
                <a:cs typeface="ＭＳ Ｐゴシック" charset="0"/>
              </a:rPr>
              <a:t>At first she rides the beast</a:t>
            </a:r>
            <a:br>
              <a:rPr lang="en-US" b="1" dirty="0" smtClean="0">
                <a:effectLst>
                  <a:glow rad="177800">
                    <a:schemeClr val="tx1"/>
                  </a:glow>
                </a:effectLst>
                <a:latin typeface="Arial" charset="0"/>
                <a:ea typeface="ＭＳ Ｐゴシック" charset="0"/>
                <a:cs typeface="ＭＳ Ｐゴシック" charset="0"/>
              </a:rPr>
            </a:br>
            <a:r>
              <a:rPr lang="en-US" b="1" dirty="0" smtClean="0">
                <a:effectLst>
                  <a:glow rad="177800">
                    <a:schemeClr val="tx1"/>
                  </a:glow>
                </a:effectLst>
                <a:latin typeface="Arial" charset="0"/>
                <a:ea typeface="ＭＳ Ｐゴシック" charset="0"/>
                <a:cs typeface="ＭＳ Ｐゴシック" charset="0"/>
              </a:rPr>
              <a:t>(17:7-14)</a:t>
            </a:r>
            <a:endParaRPr lang="en-US" dirty="0">
              <a:effectLst>
                <a:glow rad="177800">
                  <a:schemeClr val="tx1"/>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998848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5991" y="1"/>
            <a:ext cx="8237581" cy="6858000"/>
          </a:xfrm>
          <a:prstGeom prst="rect">
            <a:avLst/>
          </a:prstGeom>
        </p:spPr>
      </p:pic>
      <p:sp>
        <p:nvSpPr>
          <p:cNvPr id="887810" name="Rectangle 1026"/>
          <p:cNvSpPr>
            <a:spLocks noGrp="1" noChangeArrowheads="1"/>
          </p:cNvSpPr>
          <p:nvPr>
            <p:ph type="ctrTitle"/>
          </p:nvPr>
        </p:nvSpPr>
        <p:spPr>
          <a:xfrm>
            <a:off x="0" y="-45075"/>
            <a:ext cx="4351867" cy="3973607"/>
          </a:xfrm>
          <a:noFill/>
          <a:effectLst/>
        </p:spPr>
        <p:txBody>
          <a:bodyPr/>
          <a:lstStyle/>
          <a:p>
            <a:pPr algn="l">
              <a:defRPr/>
            </a:pPr>
            <a:r>
              <a:rPr lang="en-US" b="1" dirty="0" smtClean="0">
                <a:effectLst>
                  <a:glow rad="177800">
                    <a:schemeClr val="tx1"/>
                  </a:glow>
                </a:effectLst>
                <a:latin typeface="Arial" charset="0"/>
                <a:ea typeface="ＭＳ Ｐゴシック" charset="0"/>
                <a:cs typeface="ＭＳ Ｐゴシック" charset="0"/>
              </a:rPr>
              <a:t>But later the beast kills her (17:15-18)</a:t>
            </a:r>
            <a:endParaRPr lang="en-US" dirty="0">
              <a:effectLst>
                <a:glow rad="1778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5040718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5198534"/>
            <a:ext cx="9144000" cy="1352392"/>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smtClean="0">
                <a:effectLst>
                  <a:glow rad="152400">
                    <a:schemeClr val="tx1"/>
                  </a:glow>
                </a:effectLst>
              </a:rPr>
              <a:t>I. This world</a:t>
            </a:r>
            <a:r>
              <a:rPr lang="fr-FR" b="1" kern="1200" dirty="0" smtClean="0">
                <a:effectLst>
                  <a:glow rad="152400">
                    <a:schemeClr val="tx1"/>
                  </a:glow>
                </a:effectLst>
              </a:rPr>
              <a:t>'</a:t>
            </a:r>
            <a:r>
              <a:rPr lang="en-US" b="1" kern="1200" dirty="0" smtClean="0">
                <a:effectLst>
                  <a:glow rad="152400">
                    <a:schemeClr val="tx1"/>
                  </a:glow>
                </a:effectLst>
              </a:rPr>
              <a:t>s </a:t>
            </a:r>
            <a:r>
              <a:rPr lang="en-US" b="1" kern="1200" dirty="0">
                <a:effectLst>
                  <a:glow rad="152400">
                    <a:schemeClr val="tx1"/>
                  </a:glow>
                </a:effectLst>
              </a:rPr>
              <a:t>key entity will </a:t>
            </a:r>
            <a:r>
              <a:rPr lang="en-US" b="1" kern="1200" dirty="0">
                <a:solidFill>
                  <a:srgbClr val="FFFF00"/>
                </a:solidFill>
                <a:effectLst>
                  <a:glow rad="152400">
                    <a:schemeClr val="tx1"/>
                  </a:glow>
                </a:effectLst>
              </a:rPr>
              <a:t>fall</a:t>
            </a:r>
            <a:r>
              <a:rPr lang="en-US" b="1" kern="1200" dirty="0">
                <a:effectLst>
                  <a:glow rad="152400">
                    <a:schemeClr val="tx1"/>
                  </a:glow>
                </a:effectLst>
              </a:rPr>
              <a:t> in the Tribulation (Rev. 17</a:t>
            </a:r>
            <a:r>
              <a:rPr lang="en-US" b="1" kern="1200" dirty="0" smtClean="0">
                <a:effectLst>
                  <a:glow rad="152400">
                    <a:schemeClr val="tx1"/>
                  </a:glow>
                </a:effectLst>
              </a:rPr>
              <a:t>).</a:t>
            </a:r>
            <a:endParaRPr lang="en-US" sz="16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smtClean="0">
                <a:solidFill>
                  <a:srgbClr val="FFFFFF"/>
                </a:solidFill>
                <a:effectLst>
                  <a:glow rad="152400">
                    <a:srgbClr val="000000"/>
                  </a:glow>
                </a:effectLst>
              </a:rPr>
              <a:t>What </a:t>
            </a:r>
            <a:r>
              <a:rPr lang="en-US" sz="2800" b="1" i="1" dirty="0">
                <a:solidFill>
                  <a:srgbClr val="FFFFFF"/>
                </a:solidFill>
                <a:effectLst>
                  <a:glow rad="152400">
                    <a:srgbClr val="000000"/>
                  </a:glow>
                </a:effectLst>
              </a:rPr>
              <a:t>will happen to the </a:t>
            </a:r>
            <a:r>
              <a:rPr lang="en-US" sz="2800" b="1" i="1" dirty="0" smtClean="0">
                <a:solidFill>
                  <a:srgbClr val="FFFFFF"/>
                </a:solidFill>
                <a:effectLst>
                  <a:glow rad="152400">
                    <a:srgbClr val="000000"/>
                  </a:glow>
                </a:effectLst>
              </a:rPr>
              <a:t>world</a:t>
            </a:r>
            <a:r>
              <a:rPr lang="fr-FR" sz="2800" b="1" i="1" dirty="0" smtClean="0">
                <a:solidFill>
                  <a:srgbClr val="FFFFFF"/>
                </a:solidFill>
                <a:effectLst>
                  <a:glow rad="152400">
                    <a:srgbClr val="000000"/>
                  </a:glow>
                </a:effectLst>
              </a:rPr>
              <a:t>'</a:t>
            </a:r>
            <a:r>
              <a:rPr lang="en-US" sz="2800" b="1" i="1" dirty="0" smtClean="0">
                <a:solidFill>
                  <a:srgbClr val="FFFFFF"/>
                </a:solidFill>
                <a:effectLst>
                  <a:glow rad="152400">
                    <a:srgbClr val="000000"/>
                  </a:glow>
                </a:effectLst>
              </a:rPr>
              <a:t>s most </a:t>
            </a:r>
            <a:r>
              <a:rPr lang="en-US" sz="2800" b="1" i="1" dirty="0">
                <a:solidFill>
                  <a:srgbClr val="FFFFFF"/>
                </a:solidFill>
                <a:effectLst>
                  <a:glow rad="152400">
                    <a:srgbClr val="000000"/>
                  </a:glow>
                </a:effectLst>
              </a:rPr>
              <a:t>evil </a:t>
            </a:r>
            <a:r>
              <a:rPr lang="en-US" sz="2800" b="1" i="1" dirty="0" smtClean="0">
                <a:solidFill>
                  <a:srgbClr val="FFFFFF"/>
                </a:solidFill>
                <a:effectLst>
                  <a:glow rad="152400">
                    <a:srgbClr val="000000"/>
                  </a:glow>
                </a:effectLst>
              </a:rPr>
              <a:t>influence?</a:t>
            </a:r>
            <a:endParaRPr lang="en-US" sz="2800" b="1" i="1" dirty="0">
              <a:solidFill>
                <a:srgbClr val="FFFFFF"/>
              </a:solidFill>
              <a:effectLst>
                <a:glow rad="152400">
                  <a:srgbClr val="000000"/>
                </a:glow>
              </a:effectLst>
            </a:endParaRPr>
          </a:p>
        </p:txBody>
      </p:sp>
      <p:pic>
        <p:nvPicPr>
          <p:cNvPr id="2" name="Picture 1"/>
          <p:cNvPicPr>
            <a:picLocks noChangeAspect="1"/>
          </p:cNvPicPr>
          <p:nvPr/>
        </p:nvPicPr>
        <p:blipFill>
          <a:blip r:embed="rId3"/>
          <a:stretch>
            <a:fillRect/>
          </a:stretch>
        </p:blipFill>
        <p:spPr>
          <a:xfrm>
            <a:off x="1727199" y="783003"/>
            <a:ext cx="5858934" cy="4394201"/>
          </a:xfrm>
          <a:prstGeom prst="rect">
            <a:avLst/>
          </a:prstGeom>
        </p:spPr>
      </p:pic>
    </p:spTree>
    <p:extLst>
      <p:ext uri="{BB962C8B-B14F-4D97-AF65-F5344CB8AC3E}">
        <p14:creationId xmlns:p14="http://schemas.microsoft.com/office/powerpoint/2010/main" val="164457006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1859" y="19066"/>
            <a:ext cx="7704667" cy="686286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9067"/>
            <a:ext cx="4560726" cy="6858000"/>
          </a:xfrm>
          <a:prstGeom prst="rect">
            <a:avLst/>
          </a:prstGeom>
        </p:spPr>
      </p:pic>
      <p:sp>
        <p:nvSpPr>
          <p:cNvPr id="887810" name="Rectangle 1026"/>
          <p:cNvSpPr>
            <a:spLocks noGrp="1" noChangeArrowheads="1"/>
          </p:cNvSpPr>
          <p:nvPr>
            <p:ph type="ctrTitle"/>
          </p:nvPr>
        </p:nvSpPr>
        <p:spPr>
          <a:xfrm>
            <a:off x="0" y="4572012"/>
            <a:ext cx="9144000" cy="2404533"/>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a:effectLst>
                  <a:glow rad="152400">
                    <a:schemeClr val="tx1"/>
                  </a:glow>
                </a:effectLst>
              </a:rPr>
              <a:t>II.	The </a:t>
            </a:r>
            <a:r>
              <a:rPr lang="en-US" b="1" kern="1200" dirty="0" smtClean="0">
                <a:effectLst>
                  <a:glow rad="152400">
                    <a:schemeClr val="tx1"/>
                  </a:glow>
                </a:effectLst>
              </a:rPr>
              <a:t>world</a:t>
            </a:r>
            <a:r>
              <a:rPr lang="fr-FR" b="1" kern="1200" dirty="0" smtClean="0">
                <a:effectLst>
                  <a:glow rad="152400">
                    <a:schemeClr val="tx1"/>
                  </a:glow>
                </a:effectLst>
              </a:rPr>
              <a:t>'</a:t>
            </a:r>
            <a:r>
              <a:rPr lang="en-US" b="1" kern="1200" dirty="0" smtClean="0">
                <a:effectLst>
                  <a:glow rad="152400">
                    <a:schemeClr val="tx1"/>
                  </a:glow>
                </a:effectLst>
              </a:rPr>
              <a:t>s </a:t>
            </a:r>
            <a:r>
              <a:rPr lang="en-US" b="1" kern="1200" dirty="0">
                <a:effectLst>
                  <a:glow rad="152400">
                    <a:schemeClr val="tx1"/>
                  </a:glow>
                </a:effectLst>
              </a:rPr>
              <a:t>key influence will be </a:t>
            </a:r>
            <a:r>
              <a:rPr lang="en-US" b="1" kern="1200" dirty="0">
                <a:solidFill>
                  <a:srgbClr val="FFFF00"/>
                </a:solidFill>
                <a:effectLst>
                  <a:glow rad="152400">
                    <a:schemeClr val="tx1"/>
                  </a:glow>
                </a:effectLst>
              </a:rPr>
              <a:t>replaced</a:t>
            </a:r>
            <a:r>
              <a:rPr lang="en-US" b="1" kern="1200" dirty="0">
                <a:effectLst>
                  <a:glow rad="152400">
                    <a:schemeClr val="tx1"/>
                  </a:glow>
                </a:effectLst>
              </a:rPr>
              <a:t> with </a:t>
            </a:r>
            <a:r>
              <a:rPr lang="en-US" b="1" kern="1200" dirty="0" smtClean="0">
                <a:effectLst>
                  <a:glow rad="152400">
                    <a:schemeClr val="tx1"/>
                  </a:glow>
                </a:effectLst>
              </a:rPr>
              <a:t>Christ</a:t>
            </a:r>
            <a:r>
              <a:rPr lang="fr-FR" b="1" kern="1200" dirty="0" smtClean="0">
                <a:effectLst>
                  <a:glow rad="152400">
                    <a:schemeClr val="tx1"/>
                  </a:glow>
                </a:effectLst>
              </a:rPr>
              <a:t>'</a:t>
            </a:r>
            <a:r>
              <a:rPr lang="en-US" b="1" kern="1200" dirty="0" smtClean="0">
                <a:effectLst>
                  <a:glow rad="152400">
                    <a:schemeClr val="tx1"/>
                  </a:glow>
                </a:effectLst>
              </a:rPr>
              <a:t>s </a:t>
            </a:r>
            <a:r>
              <a:rPr lang="en-US" b="1" kern="1200" dirty="0">
                <a:effectLst>
                  <a:glow rad="152400">
                    <a:schemeClr val="tx1"/>
                  </a:glow>
                </a:effectLst>
              </a:rPr>
              <a:t>kingdom (18:1–19:</a:t>
            </a:r>
            <a:r>
              <a:rPr lang="en-US" b="1" kern="1200" dirty="0" smtClean="0">
                <a:effectLst>
                  <a:glow rad="152400">
                    <a:schemeClr val="tx1"/>
                  </a:glow>
                </a:effectLst>
              </a:rPr>
              <a:t>10).</a:t>
            </a:r>
            <a:endParaRPr lang="en-US" sz="16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FF"/>
                </a:solidFill>
                <a:effectLst>
                  <a:glow rad="152400">
                    <a:srgbClr val="000000"/>
                  </a:glow>
                </a:effectLst>
              </a:rPr>
              <a:t>Why reject the world and embrace </a:t>
            </a:r>
            <a:r>
              <a:rPr lang="en-US" sz="2800" b="1" i="1" dirty="0" smtClean="0">
                <a:solidFill>
                  <a:srgbClr val="FFFFFF"/>
                </a:solidFill>
                <a:effectLst>
                  <a:glow rad="152400">
                    <a:srgbClr val="000000"/>
                  </a:glow>
                </a:effectLst>
              </a:rPr>
              <a:t>God</a:t>
            </a:r>
            <a:r>
              <a:rPr lang="fr-FR" sz="2800" b="1" i="1" dirty="0" smtClean="0">
                <a:solidFill>
                  <a:srgbClr val="FFFFFF"/>
                </a:solidFill>
                <a:effectLst>
                  <a:glow rad="152400">
                    <a:srgbClr val="000000"/>
                  </a:glow>
                </a:effectLst>
              </a:rPr>
              <a:t>'</a:t>
            </a:r>
            <a:r>
              <a:rPr lang="en-US" sz="2800" b="1" i="1" dirty="0" smtClean="0">
                <a:solidFill>
                  <a:srgbClr val="FFFFFF"/>
                </a:solidFill>
                <a:effectLst>
                  <a:glow rad="152400">
                    <a:srgbClr val="000000"/>
                  </a:glow>
                </a:effectLst>
              </a:rPr>
              <a:t>s </a:t>
            </a:r>
            <a:r>
              <a:rPr lang="en-US" sz="2800" b="1" i="1" dirty="0">
                <a:solidFill>
                  <a:srgbClr val="FFFFFF"/>
                </a:solidFill>
                <a:effectLst>
                  <a:glow rad="152400">
                    <a:srgbClr val="000000"/>
                  </a:glow>
                </a:effectLst>
              </a:rPr>
              <a:t>kingdom? </a:t>
            </a:r>
          </a:p>
        </p:txBody>
      </p:sp>
    </p:spTree>
    <p:extLst>
      <p:ext uri="{BB962C8B-B14F-4D97-AF65-F5344CB8AC3E}">
        <p14:creationId xmlns:p14="http://schemas.microsoft.com/office/powerpoint/2010/main" val="14500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076765" cy="6858000"/>
          </a:xfrm>
          <a:prstGeom prst="rect">
            <a:avLst/>
          </a:prstGeom>
        </p:spPr>
      </p:pic>
      <p:sp>
        <p:nvSpPr>
          <p:cNvPr id="887810" name="Rectangle 1026"/>
          <p:cNvSpPr>
            <a:spLocks noGrp="1" noChangeArrowheads="1"/>
          </p:cNvSpPr>
          <p:nvPr>
            <p:ph type="ctrTitle"/>
          </p:nvPr>
        </p:nvSpPr>
        <p:spPr>
          <a:xfrm>
            <a:off x="0" y="4097867"/>
            <a:ext cx="9144000" cy="2607726"/>
          </a:xfrm>
          <a:noFill/>
          <a:ln>
            <a:noFill/>
          </a:ln>
          <a:effectLst/>
        </p:spPr>
        <p:txBody>
          <a:bodyPr vert="horz" wrap="square" lIns="91440" tIns="45720" rIns="91440" bIns="45720" numCol="1" anchor="t" anchorCtr="0" compatLnSpc="1">
            <a:prstTxWarp prst="textNoShape">
              <a:avLst/>
            </a:prstTxWarp>
          </a:bodyPr>
          <a:lstStyle/>
          <a:p>
            <a:r>
              <a:rPr lang="en-US" sz="3200" b="1" dirty="0" smtClean="0">
                <a:effectLst>
                  <a:glow rad="203200">
                    <a:schemeClr val="tx1"/>
                  </a:glow>
                </a:effectLst>
              </a:rPr>
              <a:t>"After </a:t>
            </a:r>
            <a:r>
              <a:rPr lang="en-US" sz="3200" b="1" dirty="0">
                <a:effectLst>
                  <a:glow rad="203200">
                    <a:schemeClr val="tx1"/>
                  </a:glow>
                </a:effectLst>
              </a:rPr>
              <a:t>all this I saw another angel come down from heaven with great authority, and the earth grew bright with his splendor.  </a:t>
            </a:r>
            <a:r>
              <a:rPr lang="en-US" sz="3200" b="1" dirty="0" smtClean="0">
                <a:effectLst>
                  <a:glow rad="203200">
                    <a:schemeClr val="tx1"/>
                  </a:glow>
                </a:effectLst>
              </a:rPr>
              <a:t/>
            </a:r>
            <a:br>
              <a:rPr lang="en-US" sz="3200" b="1" dirty="0" smtClean="0">
                <a:effectLst>
                  <a:glow rad="203200">
                    <a:schemeClr val="tx1"/>
                  </a:glow>
                </a:effectLst>
              </a:rPr>
            </a:br>
            <a:r>
              <a:rPr lang="en-US" sz="3200" b="1" baseline="30000" dirty="0" smtClean="0">
                <a:effectLst>
                  <a:glow rad="203200">
                    <a:schemeClr val="tx1"/>
                  </a:glow>
                </a:effectLst>
              </a:rPr>
              <a:t>2</a:t>
            </a:r>
            <a:r>
              <a:rPr lang="en-US" sz="3200" b="1" dirty="0" smtClean="0">
                <a:effectLst>
                  <a:glow rad="203200">
                    <a:schemeClr val="tx1"/>
                  </a:glow>
                </a:effectLst>
              </a:rPr>
              <a:t>He </a:t>
            </a:r>
            <a:r>
              <a:rPr lang="en-US" sz="3200" b="1" dirty="0">
                <a:effectLst>
                  <a:glow rad="203200">
                    <a:schemeClr val="tx1"/>
                  </a:glow>
                </a:effectLst>
              </a:rPr>
              <a:t>gave a mighty </a:t>
            </a:r>
            <a:r>
              <a:rPr lang="en-US" sz="3200" b="1" dirty="0" smtClean="0">
                <a:effectLst>
                  <a:glow rad="203200">
                    <a:schemeClr val="tx1"/>
                  </a:glow>
                </a:effectLst>
              </a:rPr>
              <a:t>shout" </a:t>
            </a:r>
            <a:br>
              <a:rPr lang="en-US" sz="3200" b="1" dirty="0" smtClean="0">
                <a:effectLst>
                  <a:glow rad="203200">
                    <a:schemeClr val="tx1"/>
                  </a:glow>
                </a:effectLst>
              </a:rPr>
            </a:br>
            <a:r>
              <a:rPr lang="en-US" sz="3200" b="1" dirty="0" smtClean="0">
                <a:effectLst>
                  <a:glow rad="203200">
                    <a:schemeClr val="tx1"/>
                  </a:glow>
                </a:effectLst>
              </a:rPr>
              <a:t>(18:1-2a </a:t>
            </a:r>
            <a:r>
              <a:rPr lang="en-US" sz="2800" b="1" dirty="0" smtClean="0">
                <a:effectLst>
                  <a:glow rad="203200">
                    <a:schemeClr val="tx1"/>
                  </a:glow>
                </a:effectLst>
              </a:rPr>
              <a:t>NLT</a:t>
            </a:r>
            <a:r>
              <a:rPr lang="en-US" sz="3200" b="1" dirty="0" smtClean="0">
                <a:effectLst>
                  <a:glow rad="203200">
                    <a:schemeClr val="tx1"/>
                  </a:glow>
                </a:effectLst>
              </a:rPr>
              <a:t>).</a:t>
            </a:r>
            <a:endParaRPr lang="en-US" sz="1100" b="1" kern="1200" dirty="0">
              <a:effectLst>
                <a:glow rad="203200">
                  <a:schemeClr val="tx1"/>
                </a:glow>
              </a:effectLst>
            </a:endParaRPr>
          </a:p>
        </p:txBody>
      </p:sp>
    </p:spTree>
    <p:extLst>
      <p:ext uri="{BB962C8B-B14F-4D97-AF65-F5344CB8AC3E}">
        <p14:creationId xmlns:p14="http://schemas.microsoft.com/office/powerpoint/2010/main" val="20571271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en-US"/>
              <a:t>Content of the Judgments</a:t>
            </a:r>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gridCol w="2962275"/>
                <a:gridCol w="3133725"/>
                <a:gridCol w="2657475"/>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SEALS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TRUMPETS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BOWLS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a:ea typeface="Osaka" charset="-128"/>
                          <a:cs typeface="Arial"/>
                        </a:rPr>
                        <a:t>White: conqueror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Hail &amp; fire: 1/3 vegetation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Sores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Red: war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CCFF"/>
                          </a:solidFill>
                          <a:effectLst/>
                          <a:latin typeface="Arial"/>
                          <a:ea typeface="Osaka" charset="-128"/>
                          <a:cs typeface="Arial"/>
                        </a:rPr>
                        <a:t>Fire: 1/3 sea creatures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Sea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Black: famine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13"/>
                          </a:solidFill>
                          <a:effectLst/>
                          <a:latin typeface="Arial"/>
                          <a:ea typeface="Osaka" charset="-128"/>
                          <a:cs typeface="Arial"/>
                        </a:rPr>
                        <a:t>Star: 1/3 fresh water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Fresh water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Pale: death</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DFFEE"/>
                          </a:solidFill>
                          <a:effectLst/>
                          <a:latin typeface="Arial"/>
                          <a:ea typeface="Osaka" charset="-128"/>
                          <a:cs typeface="Arial"/>
                        </a:rPr>
                        <a:t>Dark: 1/3 sun, moon, stars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Sun burns men</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(Trumpets 5-7 are woes)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Martyrs reassured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#1: locusts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Osaka" charset="-128"/>
                          <a:cs typeface="Arial"/>
                        </a:rPr>
                        <a:t>Beast</a:t>
                      </a:r>
                      <a:r>
                        <a:rPr kumimoji="0" lang="fr-FR" sz="1800" b="1" i="0" u="none" strike="noStrike" cap="none" normalizeH="0" baseline="0" dirty="0" smtClean="0">
                          <a:ln>
                            <a:noFill/>
                          </a:ln>
                          <a:solidFill>
                            <a:schemeClr val="tx1"/>
                          </a:solidFill>
                          <a:effectLst/>
                          <a:latin typeface="Arial"/>
                          <a:ea typeface="Osaka" charset="-128"/>
                          <a:cs typeface="Arial"/>
                        </a:rPr>
                        <a:t>'</a:t>
                      </a:r>
                      <a:r>
                        <a:rPr kumimoji="0" lang="en-US" sz="1800" b="1" i="0" u="none" strike="noStrike" cap="none" normalizeH="0" baseline="0" dirty="0" smtClean="0">
                          <a:ln>
                            <a:noFill/>
                          </a:ln>
                          <a:solidFill>
                            <a:schemeClr val="tx1"/>
                          </a:solidFill>
                          <a:effectLst/>
                          <a:latin typeface="Arial"/>
                          <a:ea typeface="Osaka" charset="-128"/>
                          <a:cs typeface="Arial"/>
                        </a:rPr>
                        <a:t>s kingdom dark</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Wrath: earthquake, signs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Woe #2: Euphrates prep</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Euphrates dries up</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(144,000 sealed)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 #7 = mystery)</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1/2 hour silence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#3: victory imminent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Earthquake &amp; hail</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822332" name="Text Box 60"/>
          <p:cNvSpPr txBox="1">
            <a:spLocks noChangeArrowheads="1"/>
          </p:cNvSpPr>
          <p:nvPr/>
        </p:nvSpPr>
        <p:spPr bwMode="auto">
          <a:xfrm>
            <a:off x="8429653" y="7620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66"/>
                </a:solidFill>
                <a:latin typeface="Arial"/>
                <a:ea typeface="Osaka" charset="0"/>
                <a:cs typeface="Arial"/>
              </a:rPr>
              <a:t>337</a:t>
            </a:r>
            <a:endParaRPr lang="en-US" sz="2000" b="1" dirty="0" smtClean="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smtClean="0">
                <a:solidFill>
                  <a:srgbClr val="FFCCFF"/>
                </a:solidFill>
                <a:ea typeface="Osaka" charset="0"/>
                <a:cs typeface="Osaka" charset="0"/>
              </a:rPr>
              <a:t>H O R S E S</a:t>
            </a:r>
            <a:endParaRPr lang="en-US" smtClean="0">
              <a:solidFill>
                <a:srgbClr val="FFFF66"/>
              </a:solidFill>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smtClean="0">
                <a:solidFill>
                  <a:srgbClr val="FFCCFF"/>
                </a:solidFill>
                <a:ea typeface="Osaka" charset="0"/>
                <a:cs typeface="Osaka" charset="0"/>
              </a:rPr>
              <a:t>W  O  E  S</a:t>
            </a:r>
            <a:endParaRPr lang="en-US" smtClean="0">
              <a:solidFill>
                <a:srgbClr val="FFFF66"/>
              </a:solidFill>
              <a:ea typeface="Osaka" charset="0"/>
              <a:cs typeface="Osaka" charset="0"/>
            </a:endParaRPr>
          </a:p>
        </p:txBody>
      </p:sp>
    </p:spTree>
    <p:extLst>
      <p:ext uri="{BB962C8B-B14F-4D97-AF65-F5344CB8AC3E}">
        <p14:creationId xmlns:p14="http://schemas.microsoft.com/office/powerpoint/2010/main" val="3002491713"/>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4352"/>
            <a:ext cx="9138197" cy="6853648"/>
          </a:xfrm>
          <a:prstGeom prst="rect">
            <a:avLst/>
          </a:prstGeom>
        </p:spPr>
      </p:pic>
      <p:sp>
        <p:nvSpPr>
          <p:cNvPr id="887810" name="Rectangle 1026"/>
          <p:cNvSpPr>
            <a:spLocks noGrp="1" noChangeArrowheads="1"/>
          </p:cNvSpPr>
          <p:nvPr>
            <p:ph type="ctrTitle"/>
          </p:nvPr>
        </p:nvSpPr>
        <p:spPr>
          <a:xfrm>
            <a:off x="0" y="406393"/>
            <a:ext cx="9144000" cy="6299200"/>
          </a:xfrm>
          <a:noFill/>
          <a:ln>
            <a:noFill/>
          </a:ln>
          <a:effectLst/>
        </p:spPr>
        <p:txBody>
          <a:bodyPr vert="horz" wrap="square" lIns="91440" tIns="45720" rIns="91440" bIns="45720" numCol="1" anchor="t" anchorCtr="0" compatLnSpc="1">
            <a:prstTxWarp prst="textNoShape">
              <a:avLst/>
            </a:prstTxWarp>
          </a:bodyPr>
          <a:lstStyle/>
          <a:p>
            <a:r>
              <a:rPr lang="en-US" sz="3200" b="1" dirty="0" smtClean="0">
                <a:effectLst>
                  <a:glow rad="203200">
                    <a:schemeClr val="tx1"/>
                  </a:glow>
                </a:effectLst>
              </a:rPr>
              <a:t>"Babylon </a:t>
            </a:r>
            <a:r>
              <a:rPr lang="en-US" sz="3200" b="1" dirty="0">
                <a:effectLst>
                  <a:glow rad="203200">
                    <a:schemeClr val="tx1"/>
                  </a:glow>
                </a:effectLst>
              </a:rPr>
              <a:t>is fallen—that great city is fallen! </a:t>
            </a:r>
            <a:br>
              <a:rPr lang="en-US" sz="3200" b="1" dirty="0">
                <a:effectLst>
                  <a:glow rad="203200">
                    <a:schemeClr val="tx1"/>
                  </a:glow>
                </a:effectLst>
              </a:rPr>
            </a:br>
            <a:r>
              <a:rPr lang="en-US" sz="3200" b="1" dirty="0">
                <a:effectLst>
                  <a:glow rad="203200">
                    <a:schemeClr val="tx1"/>
                  </a:glow>
                </a:effectLst>
              </a:rPr>
              <a:t>She has become a home for demons. </a:t>
            </a:r>
            <a:br>
              <a:rPr lang="en-US" sz="3200" b="1" dirty="0">
                <a:effectLst>
                  <a:glow rad="203200">
                    <a:schemeClr val="tx1"/>
                  </a:glow>
                </a:effectLst>
              </a:rPr>
            </a:br>
            <a:r>
              <a:rPr lang="en-US" sz="3200" b="1" dirty="0">
                <a:effectLst>
                  <a:glow rad="203200">
                    <a:schemeClr val="tx1"/>
                  </a:glow>
                </a:effectLst>
              </a:rPr>
              <a:t>She is a hideout for every foul spirit, </a:t>
            </a:r>
            <a:br>
              <a:rPr lang="en-US" sz="3200" b="1" dirty="0">
                <a:effectLst>
                  <a:glow rad="203200">
                    <a:schemeClr val="tx1"/>
                  </a:glow>
                </a:effectLst>
              </a:rPr>
            </a:br>
            <a:r>
              <a:rPr lang="en-US" sz="3200" b="1" dirty="0">
                <a:effectLst>
                  <a:glow rad="203200">
                    <a:schemeClr val="tx1"/>
                  </a:glow>
                </a:effectLst>
              </a:rPr>
              <a:t>a hideout for every foul vulture </a:t>
            </a:r>
            <a:br>
              <a:rPr lang="en-US" sz="3200" b="1" dirty="0">
                <a:effectLst>
                  <a:glow rad="203200">
                    <a:schemeClr val="tx1"/>
                  </a:glow>
                </a:effectLst>
              </a:rPr>
            </a:br>
            <a:r>
              <a:rPr lang="en-US" sz="3200" b="1" dirty="0">
                <a:effectLst>
                  <a:glow rad="203200">
                    <a:schemeClr val="tx1"/>
                  </a:glow>
                </a:effectLst>
              </a:rPr>
              <a:t>and every foul and dreadful animal. </a:t>
            </a:r>
            <a:br>
              <a:rPr lang="en-US" sz="3200" b="1" dirty="0">
                <a:effectLst>
                  <a:glow rad="203200">
                    <a:schemeClr val="tx1"/>
                  </a:glow>
                </a:effectLst>
              </a:rPr>
            </a:br>
            <a:r>
              <a:rPr lang="en-US" sz="3200" b="1" baseline="30000" dirty="0">
                <a:effectLst>
                  <a:glow rad="203200">
                    <a:schemeClr val="tx1"/>
                  </a:glow>
                </a:effectLst>
              </a:rPr>
              <a:t>3</a:t>
            </a:r>
            <a:r>
              <a:rPr lang="en-US" sz="3200" b="1" dirty="0">
                <a:effectLst>
                  <a:glow rad="203200">
                    <a:schemeClr val="tx1"/>
                  </a:glow>
                </a:effectLst>
              </a:rPr>
              <a:t>For all the nations have fallen because of the wine of her passionate immorality. The kings of the world have committed adultery with her.  Because of her desires for extravagant luxury, the merchants of the world have grown rich" (18:2b-3 </a:t>
            </a:r>
            <a:r>
              <a:rPr lang="en-US" sz="2800" b="1" dirty="0">
                <a:effectLst>
                  <a:glow rad="203200">
                    <a:schemeClr val="tx1"/>
                  </a:glow>
                </a:effectLst>
              </a:rPr>
              <a:t>NLT</a:t>
            </a:r>
            <a:r>
              <a:rPr lang="en-US" sz="3200" b="1" dirty="0">
                <a:effectLst>
                  <a:glow rad="203200">
                    <a:schemeClr val="tx1"/>
                  </a:glow>
                </a:effectLst>
              </a:rPr>
              <a:t>).</a:t>
            </a:r>
          </a:p>
        </p:txBody>
      </p:sp>
    </p:spTree>
    <p:extLst>
      <p:ext uri="{BB962C8B-B14F-4D97-AF65-F5344CB8AC3E}">
        <p14:creationId xmlns:p14="http://schemas.microsoft.com/office/powerpoint/2010/main" val="1883861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blinds(horizontal)">
                                      <p:cBhvr>
                                        <p:cTn id="7" dur="500"/>
                                        <p:tgtEl>
                                          <p:spTgt spid="887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87810" name="Rectangle 1026"/>
          <p:cNvSpPr>
            <a:spLocks noGrp="1" noChangeArrowheads="1"/>
          </p:cNvSpPr>
          <p:nvPr>
            <p:ph type="ctrTitle"/>
          </p:nvPr>
        </p:nvSpPr>
        <p:spPr>
          <a:xfrm>
            <a:off x="-2" y="1881"/>
            <a:ext cx="7061201" cy="1318919"/>
          </a:xfrm>
          <a:noFill/>
          <a:effectLst/>
        </p:spPr>
        <p:txBody>
          <a:bodyPr/>
          <a:lstStyle/>
          <a:p>
            <a:pPr>
              <a:defRPr/>
            </a:pPr>
            <a:r>
              <a:rPr lang="en-US" b="1" dirty="0" smtClean="0">
                <a:effectLst>
                  <a:glow rad="165100">
                    <a:schemeClr val="tx1"/>
                  </a:glow>
                </a:effectLst>
                <a:latin typeface="Arial" charset="0"/>
                <a:ea typeface="ＭＳ Ｐゴシック" charset="0"/>
                <a:cs typeface="ＭＳ Ｐゴシック" charset="0"/>
              </a:rPr>
              <a:t>"Come out of her" (18:4)</a:t>
            </a:r>
            <a:endParaRPr lang="en-US" dirty="0">
              <a:effectLst>
                <a:glow rad="1651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49950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0500"/>
            <a:ext cx="9144000" cy="6471497"/>
          </a:xfrm>
          <a:prstGeom prst="rect">
            <a:avLst/>
          </a:prstGeom>
        </p:spPr>
      </p:pic>
      <p:sp>
        <p:nvSpPr>
          <p:cNvPr id="887810" name="Rectangle 1026"/>
          <p:cNvSpPr>
            <a:spLocks noGrp="1" noChangeArrowheads="1"/>
          </p:cNvSpPr>
          <p:nvPr>
            <p:ph type="ctrTitle"/>
          </p:nvPr>
        </p:nvSpPr>
        <p:spPr>
          <a:xfrm>
            <a:off x="0" y="220129"/>
            <a:ext cx="9144000" cy="6441867"/>
          </a:xfrm>
          <a:noFill/>
          <a:ln>
            <a:noFill/>
          </a:ln>
          <a:effectLst/>
        </p:spPr>
        <p:txBody>
          <a:bodyPr vert="horz" wrap="square" lIns="91440" tIns="45720" rIns="91440" bIns="45720" numCol="1" anchor="t" anchorCtr="0" compatLnSpc="1">
            <a:prstTxWarp prst="textNoShape">
              <a:avLst/>
            </a:prstTxWarp>
          </a:bodyPr>
          <a:lstStyle/>
          <a:p>
            <a:r>
              <a:rPr lang="en-US" sz="3200" b="1" dirty="0" smtClean="0">
                <a:effectLst>
                  <a:glow rad="203200">
                    <a:schemeClr val="tx1"/>
                  </a:glow>
                </a:effectLst>
              </a:rPr>
              <a:t>"Then </a:t>
            </a:r>
            <a:r>
              <a:rPr lang="en-US" sz="3200" b="1" dirty="0">
                <a:effectLst>
                  <a:glow rad="203200">
                    <a:schemeClr val="tx1"/>
                  </a:glow>
                </a:effectLst>
              </a:rPr>
              <a:t>I heard another voice calling from heaven</a:t>
            </a:r>
            <a:r>
              <a:rPr lang="en-US" sz="3200" b="1" dirty="0" smtClean="0">
                <a:effectLst>
                  <a:glow rad="203200">
                    <a:schemeClr val="tx1"/>
                  </a:glow>
                </a:effectLst>
              </a:rPr>
              <a:t>, </a:t>
            </a:r>
            <a:r>
              <a:rPr lang="fr-FR" sz="3200" b="1" dirty="0" smtClean="0">
                <a:effectLst>
                  <a:glow rad="203200">
                    <a:schemeClr val="tx1"/>
                  </a:glow>
                </a:effectLst>
              </a:rPr>
              <a:t>'</a:t>
            </a:r>
            <a:r>
              <a:rPr lang="en-US" sz="3200" b="1" dirty="0" smtClean="0">
                <a:effectLst>
                  <a:glow rad="203200">
                    <a:schemeClr val="tx1"/>
                  </a:glow>
                </a:effectLst>
              </a:rPr>
              <a:t>Come </a:t>
            </a:r>
            <a:r>
              <a:rPr lang="en-US" sz="3200" b="1" dirty="0">
                <a:effectLst>
                  <a:glow rad="203200">
                    <a:schemeClr val="tx1"/>
                  </a:glow>
                </a:effectLst>
              </a:rPr>
              <a:t>away from her, my people. </a:t>
            </a:r>
            <a:r>
              <a:rPr lang="en-US" sz="3200" b="1" dirty="0" smtClean="0">
                <a:effectLst>
                  <a:glow rad="203200">
                    <a:schemeClr val="tx1"/>
                  </a:glow>
                </a:effectLst>
              </a:rPr>
              <a:t/>
            </a:r>
            <a:br>
              <a:rPr lang="en-US" sz="3200" b="1" dirty="0" smtClean="0">
                <a:effectLst>
                  <a:glow rad="203200">
                    <a:schemeClr val="tx1"/>
                  </a:glow>
                </a:effectLst>
              </a:rPr>
            </a:br>
            <a:r>
              <a:rPr lang="en-US" sz="3200" b="1" dirty="0" smtClean="0">
                <a:effectLst>
                  <a:glow rad="203200">
                    <a:schemeClr val="tx1"/>
                  </a:glow>
                </a:effectLst>
              </a:rPr>
              <a:t>Do </a:t>
            </a:r>
            <a:r>
              <a:rPr lang="en-US" sz="3200" b="1" dirty="0">
                <a:effectLst>
                  <a:glow rad="203200">
                    <a:schemeClr val="tx1"/>
                  </a:glow>
                </a:effectLst>
              </a:rPr>
              <a:t>not take part in her sins, </a:t>
            </a:r>
            <a:r>
              <a:rPr lang="en-US" sz="3200" b="1" dirty="0" smtClean="0">
                <a:effectLst>
                  <a:glow rad="203200">
                    <a:schemeClr val="tx1"/>
                  </a:glow>
                </a:effectLst>
              </a:rPr>
              <a:t/>
            </a:r>
            <a:br>
              <a:rPr lang="en-US" sz="3200" b="1" dirty="0" smtClean="0">
                <a:effectLst>
                  <a:glow rad="203200">
                    <a:schemeClr val="tx1"/>
                  </a:glow>
                </a:effectLst>
              </a:rPr>
            </a:br>
            <a:r>
              <a:rPr lang="en-US" sz="3200" b="1" dirty="0" smtClean="0">
                <a:effectLst>
                  <a:glow rad="203200">
                    <a:schemeClr val="tx1"/>
                  </a:glow>
                </a:effectLst>
              </a:rPr>
              <a:t>or </a:t>
            </a:r>
            <a:r>
              <a:rPr lang="en-US" sz="3200" b="1" dirty="0">
                <a:effectLst>
                  <a:glow rad="203200">
                    <a:schemeClr val="tx1"/>
                  </a:glow>
                </a:effectLst>
              </a:rPr>
              <a:t>you will be punished with her. </a:t>
            </a:r>
            <a:br>
              <a:rPr lang="en-US" sz="3200" b="1" dirty="0">
                <a:effectLst>
                  <a:glow rad="203200">
                    <a:schemeClr val="tx1"/>
                  </a:glow>
                </a:effectLst>
              </a:rPr>
            </a:br>
            <a:r>
              <a:rPr lang="en-US" sz="3200" b="1" baseline="30000" dirty="0" smtClean="0">
                <a:effectLst>
                  <a:glow rad="203200">
                    <a:schemeClr val="tx1"/>
                  </a:glow>
                </a:effectLst>
              </a:rPr>
              <a:t>5</a:t>
            </a:r>
            <a:r>
              <a:rPr lang="en-US" sz="3200" b="1" dirty="0" smtClean="0">
                <a:effectLst>
                  <a:glow rad="203200">
                    <a:schemeClr val="tx1"/>
                  </a:glow>
                </a:effectLst>
              </a:rPr>
              <a:t>For </a:t>
            </a:r>
            <a:r>
              <a:rPr lang="en-US" sz="3200" b="1" dirty="0">
                <a:effectLst>
                  <a:glow rad="203200">
                    <a:schemeClr val="tx1"/>
                  </a:glow>
                </a:effectLst>
              </a:rPr>
              <a:t>her sins are piled as high as heaven, </a:t>
            </a:r>
            <a:br>
              <a:rPr lang="en-US" sz="3200" b="1" dirty="0">
                <a:effectLst>
                  <a:glow rad="203200">
                    <a:schemeClr val="tx1"/>
                  </a:glow>
                </a:effectLst>
              </a:rPr>
            </a:br>
            <a:r>
              <a:rPr lang="en-US" sz="3200" b="1" dirty="0" smtClean="0">
                <a:effectLst>
                  <a:glow rad="203200">
                    <a:schemeClr val="tx1"/>
                  </a:glow>
                </a:effectLst>
              </a:rPr>
              <a:t>and </a:t>
            </a:r>
            <a:r>
              <a:rPr lang="en-US" sz="3200" b="1" dirty="0">
                <a:effectLst>
                  <a:glow rad="203200">
                    <a:schemeClr val="tx1"/>
                  </a:glow>
                </a:effectLst>
              </a:rPr>
              <a:t>God remembers her evil deeds. </a:t>
            </a:r>
            <a:br>
              <a:rPr lang="en-US" sz="3200" b="1" dirty="0">
                <a:effectLst>
                  <a:glow rad="203200">
                    <a:schemeClr val="tx1"/>
                  </a:glow>
                </a:effectLst>
              </a:rPr>
            </a:br>
            <a:r>
              <a:rPr lang="en-US" sz="3200" b="1" baseline="30000" dirty="0" smtClean="0">
                <a:effectLst>
                  <a:glow rad="203200">
                    <a:schemeClr val="tx1"/>
                  </a:glow>
                </a:effectLst>
              </a:rPr>
              <a:t>6</a:t>
            </a:r>
            <a:r>
              <a:rPr lang="en-US" sz="3200" b="1" dirty="0" smtClean="0">
                <a:effectLst>
                  <a:glow rad="203200">
                    <a:schemeClr val="tx1"/>
                  </a:glow>
                </a:effectLst>
              </a:rPr>
              <a:t>Do </a:t>
            </a:r>
            <a:r>
              <a:rPr lang="en-US" sz="3200" b="1" dirty="0">
                <a:effectLst>
                  <a:glow rad="203200">
                    <a:schemeClr val="tx1"/>
                  </a:glow>
                </a:effectLst>
              </a:rPr>
              <a:t>to her as she has done to others. </a:t>
            </a:r>
            <a:br>
              <a:rPr lang="en-US" sz="3200" b="1" dirty="0">
                <a:effectLst>
                  <a:glow rad="203200">
                    <a:schemeClr val="tx1"/>
                  </a:glow>
                </a:effectLst>
              </a:rPr>
            </a:br>
            <a:r>
              <a:rPr lang="en-US" sz="3200" b="1" dirty="0" smtClean="0">
                <a:effectLst>
                  <a:glow rad="203200">
                    <a:schemeClr val="tx1"/>
                  </a:glow>
                </a:effectLst>
              </a:rPr>
              <a:t>Double </a:t>
            </a:r>
            <a:r>
              <a:rPr lang="en-US" sz="3200" b="1" dirty="0">
                <a:effectLst>
                  <a:glow rad="203200">
                    <a:schemeClr val="tx1"/>
                  </a:glow>
                </a:effectLst>
              </a:rPr>
              <a:t>her penalty for all her evil deeds. </a:t>
            </a:r>
            <a:br>
              <a:rPr lang="en-US" sz="3200" b="1" dirty="0">
                <a:effectLst>
                  <a:glow rad="203200">
                    <a:schemeClr val="tx1"/>
                  </a:glow>
                </a:effectLst>
              </a:rPr>
            </a:br>
            <a:r>
              <a:rPr lang="en-US" sz="3200" b="1" dirty="0" smtClean="0">
                <a:effectLst>
                  <a:glow rad="203200">
                    <a:schemeClr val="tx1"/>
                  </a:glow>
                </a:effectLst>
              </a:rPr>
              <a:t>She </a:t>
            </a:r>
            <a:r>
              <a:rPr lang="en-US" sz="3200" b="1" dirty="0">
                <a:effectLst>
                  <a:glow rad="203200">
                    <a:schemeClr val="tx1"/>
                  </a:glow>
                </a:effectLst>
              </a:rPr>
              <a:t>brewed a cup of terror for others, </a:t>
            </a:r>
            <a:r>
              <a:rPr lang="en-US" sz="3200" b="1" dirty="0" smtClean="0">
                <a:effectLst>
                  <a:glow rad="203200">
                    <a:schemeClr val="tx1"/>
                  </a:glow>
                </a:effectLst>
              </a:rPr>
              <a:t/>
            </a:r>
            <a:br>
              <a:rPr lang="en-US" sz="3200" b="1" dirty="0" smtClean="0">
                <a:effectLst>
                  <a:glow rad="203200">
                    <a:schemeClr val="tx1"/>
                  </a:glow>
                </a:effectLst>
              </a:rPr>
            </a:br>
            <a:r>
              <a:rPr lang="en-US" sz="3200" b="1" dirty="0" smtClean="0">
                <a:effectLst>
                  <a:glow rad="203200">
                    <a:schemeClr val="tx1"/>
                  </a:glow>
                </a:effectLst>
              </a:rPr>
              <a:t>so </a:t>
            </a:r>
            <a:r>
              <a:rPr lang="en-US" sz="3200" b="1" dirty="0">
                <a:effectLst>
                  <a:glow rad="203200">
                    <a:schemeClr val="tx1"/>
                  </a:glow>
                </a:effectLst>
              </a:rPr>
              <a:t>brew twice as much for her. </a:t>
            </a:r>
            <a:br>
              <a:rPr lang="en-US" sz="3200" b="1" dirty="0">
                <a:effectLst>
                  <a:glow rad="203200">
                    <a:schemeClr val="tx1"/>
                  </a:glow>
                </a:effectLst>
              </a:rPr>
            </a:br>
            <a:r>
              <a:rPr lang="en-US" sz="3200" b="1" baseline="30000" dirty="0" smtClean="0">
                <a:effectLst>
                  <a:glow rad="203200">
                    <a:schemeClr val="tx1"/>
                  </a:glow>
                </a:effectLst>
              </a:rPr>
              <a:t>7</a:t>
            </a:r>
            <a:r>
              <a:rPr lang="en-US" sz="3200" b="1" dirty="0" smtClean="0">
                <a:effectLst>
                  <a:glow rad="203200">
                    <a:schemeClr val="tx1"/>
                  </a:glow>
                </a:effectLst>
              </a:rPr>
              <a:t>She </a:t>
            </a:r>
            <a:r>
              <a:rPr lang="en-US" sz="3200" b="1" dirty="0">
                <a:effectLst>
                  <a:glow rad="203200">
                    <a:schemeClr val="tx1"/>
                  </a:glow>
                </a:effectLst>
              </a:rPr>
              <a:t>glorified herself and lived in luxury</a:t>
            </a:r>
            <a:r>
              <a:rPr lang="en-US" sz="3200" b="1" dirty="0" smtClean="0">
                <a:effectLst>
                  <a:glow rad="203200">
                    <a:schemeClr val="tx1"/>
                  </a:glow>
                </a:effectLst>
              </a:rPr>
              <a:t>, </a:t>
            </a:r>
            <a:r>
              <a:rPr lang="en-US" sz="3200" b="1" dirty="0">
                <a:effectLst>
                  <a:glow rad="203200">
                    <a:schemeClr val="tx1"/>
                  </a:glow>
                </a:effectLst>
              </a:rPr>
              <a:t>so match it now with torment and </a:t>
            </a:r>
            <a:r>
              <a:rPr lang="en-US" sz="3200" b="1" dirty="0" smtClean="0">
                <a:effectLst>
                  <a:glow rad="203200">
                    <a:schemeClr val="tx1"/>
                  </a:glow>
                </a:effectLst>
              </a:rPr>
              <a:t>sorrow</a:t>
            </a:r>
            <a:r>
              <a:rPr lang="fr-FR" sz="3200" b="1" dirty="0" smtClean="0">
                <a:effectLst>
                  <a:glow rad="203200">
                    <a:schemeClr val="tx1"/>
                  </a:glow>
                </a:effectLst>
              </a:rPr>
              <a:t>'"</a:t>
            </a:r>
            <a:r>
              <a:rPr lang="en-US" sz="3200" b="1" dirty="0" smtClean="0">
                <a:effectLst>
                  <a:glow rad="203200">
                    <a:schemeClr val="tx1"/>
                  </a:glow>
                </a:effectLst>
              </a:rPr>
              <a:t> </a:t>
            </a:r>
            <a:br>
              <a:rPr lang="en-US" sz="3200" b="1" dirty="0" smtClean="0">
                <a:effectLst>
                  <a:glow rad="203200">
                    <a:schemeClr val="tx1"/>
                  </a:glow>
                </a:effectLst>
              </a:rPr>
            </a:br>
            <a:r>
              <a:rPr lang="en-US" sz="3200" b="1" dirty="0" smtClean="0">
                <a:effectLst>
                  <a:glow rad="203200">
                    <a:schemeClr val="tx1"/>
                  </a:glow>
                </a:effectLst>
              </a:rPr>
              <a:t>(18:4-7a </a:t>
            </a:r>
            <a:r>
              <a:rPr lang="en-US" sz="2800" b="1" dirty="0" smtClean="0">
                <a:effectLst>
                  <a:glow rad="203200">
                    <a:schemeClr val="tx1"/>
                  </a:glow>
                </a:effectLst>
              </a:rPr>
              <a:t>NLT</a:t>
            </a:r>
            <a:r>
              <a:rPr lang="en-US" sz="3200" b="1" dirty="0" smtClean="0">
                <a:effectLst>
                  <a:glow rad="203200">
                    <a:schemeClr val="tx1"/>
                  </a:glow>
                </a:effectLst>
              </a:rPr>
              <a:t>).</a:t>
            </a:r>
            <a:endParaRPr lang="en-US" sz="1100" b="1" kern="1200" dirty="0">
              <a:effectLst>
                <a:glow rad="203200">
                  <a:schemeClr val="tx1"/>
                </a:glow>
              </a:effectLst>
            </a:endParaRPr>
          </a:p>
        </p:txBody>
      </p:sp>
    </p:spTree>
    <p:extLst>
      <p:ext uri="{BB962C8B-B14F-4D97-AF65-F5344CB8AC3E}">
        <p14:creationId xmlns:p14="http://schemas.microsoft.com/office/powerpoint/2010/main" val="560143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blinds(horizontal)">
                                      <p:cBhvr>
                                        <p:cTn id="7" dur="500"/>
                                        <p:tgtEl>
                                          <p:spTgt spid="887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051"/>
            <a:ext cx="9144000" cy="6873052"/>
          </a:xfrm>
          <a:prstGeom prst="rect">
            <a:avLst/>
          </a:prstGeom>
        </p:spPr>
      </p:pic>
      <p:sp>
        <p:nvSpPr>
          <p:cNvPr id="887810" name="Rectangle 1026"/>
          <p:cNvSpPr>
            <a:spLocks noGrp="1" noChangeArrowheads="1"/>
          </p:cNvSpPr>
          <p:nvPr>
            <p:ph type="ctrTitle"/>
          </p:nvPr>
        </p:nvSpPr>
        <p:spPr>
          <a:xfrm>
            <a:off x="-2" y="1881"/>
            <a:ext cx="7061201" cy="1318919"/>
          </a:xfrm>
          <a:noFill/>
          <a:effectLst/>
        </p:spPr>
        <p:txBody>
          <a:bodyPr/>
          <a:lstStyle/>
          <a:p>
            <a:pPr>
              <a:defRPr/>
            </a:pPr>
            <a:r>
              <a:rPr lang="en-US" b="1" dirty="0" smtClean="0">
                <a:effectLst>
                  <a:glow rad="165100">
                    <a:schemeClr val="tx1"/>
                  </a:glow>
                </a:effectLst>
                <a:latin typeface="Arial" charset="0"/>
                <a:ea typeface="ＭＳ Ｐゴシック" charset="0"/>
                <a:cs typeface="ＭＳ Ｐゴシック" charset="0"/>
              </a:rPr>
              <a:t>"Come out of her" (18:4)</a:t>
            </a:r>
            <a:endParaRPr lang="en-US" dirty="0">
              <a:effectLst>
                <a:glow rad="1651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3298908"/>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Earth Mourns (18:9-24)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48730" y="4352"/>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414</a:t>
            </a:r>
            <a:endParaRPr lang="en-US" b="1" dirty="0">
              <a:solidFill>
                <a:srgbClr val="FFFFFF"/>
              </a:solidFill>
              <a:latin typeface="Arial" charset="0"/>
              <a:cs typeface="Arial" charset="0"/>
            </a:endParaRPr>
          </a:p>
        </p:txBody>
      </p:sp>
      <p:pic>
        <p:nvPicPr>
          <p:cNvPr id="3" name="Picture 2" descr="rev 19 end-of-the-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55286"/>
            <a:ext cx="9144000" cy="6102714"/>
          </a:xfrm>
          <a:prstGeom prst="rect">
            <a:avLst/>
          </a:prstGeom>
        </p:spPr>
      </p:pic>
    </p:spTree>
    <p:extLst>
      <p:ext uri="{BB962C8B-B14F-4D97-AF65-F5344CB8AC3E}">
        <p14:creationId xmlns:p14="http://schemas.microsoft.com/office/powerpoint/2010/main" val="176072171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50800"/>
            <a:ext cx="9076267" cy="6807200"/>
          </a:xfrm>
          <a:prstGeom prst="rect">
            <a:avLst/>
          </a:prstGeom>
        </p:spPr>
      </p:pic>
      <p:sp>
        <p:nvSpPr>
          <p:cNvPr id="887810" name="Rectangle 1026"/>
          <p:cNvSpPr>
            <a:spLocks noGrp="1" noChangeArrowheads="1"/>
          </p:cNvSpPr>
          <p:nvPr>
            <p:ph type="ctrTitle"/>
          </p:nvPr>
        </p:nvSpPr>
        <p:spPr>
          <a:xfrm>
            <a:off x="0" y="50800"/>
            <a:ext cx="9144000" cy="6163733"/>
          </a:xfrm>
          <a:noFill/>
          <a:ln>
            <a:noFill/>
          </a:ln>
          <a:effectLst/>
        </p:spPr>
        <p:txBody>
          <a:bodyPr vert="horz" wrap="square" lIns="91440" tIns="45720" rIns="91440" bIns="45720" numCol="1" anchor="t" anchorCtr="0" compatLnSpc="1">
            <a:prstTxWarp prst="textNoShape">
              <a:avLst/>
            </a:prstTxWarp>
          </a:bodyPr>
          <a:lstStyle/>
          <a:p>
            <a:pPr marL="592138" indent="-592138" defTabSz="457200"/>
            <a:r>
              <a:rPr lang="en-US" sz="3200" b="1" kern="1200" dirty="0" smtClean="0">
                <a:effectLst>
                  <a:glow rad="152400">
                    <a:schemeClr val="tx1"/>
                  </a:glow>
                </a:effectLst>
              </a:rPr>
              <a:t>"And </a:t>
            </a:r>
            <a:r>
              <a:rPr lang="en-US" sz="3200" b="1" kern="1200" dirty="0">
                <a:effectLst>
                  <a:glow rad="152400">
                    <a:schemeClr val="tx1"/>
                  </a:glow>
                </a:effectLst>
              </a:rPr>
              <a:t>the kings of the world who committed adultery with her and enjoyed her great luxury will mourn for her as they see the smoke rising from her charred remains.  </a:t>
            </a:r>
            <a:r>
              <a:rPr lang="en-US" sz="3200" b="1" kern="1200" dirty="0" smtClean="0">
                <a:effectLst>
                  <a:glow rad="152400">
                    <a:schemeClr val="tx1"/>
                  </a:glow>
                </a:effectLst>
              </a:rPr>
              <a:t/>
            </a:r>
            <a:br>
              <a:rPr lang="en-US" sz="3200" b="1" kern="1200" dirty="0" smtClean="0">
                <a:effectLst>
                  <a:glow rad="152400">
                    <a:schemeClr val="tx1"/>
                  </a:glow>
                </a:effectLst>
              </a:rPr>
            </a:br>
            <a:r>
              <a:rPr lang="en-US" sz="3200" b="1" kern="1200" baseline="30000" dirty="0" smtClean="0">
                <a:effectLst>
                  <a:glow rad="152400">
                    <a:schemeClr val="tx1"/>
                  </a:glow>
                </a:effectLst>
              </a:rPr>
              <a:t>10</a:t>
            </a:r>
            <a:r>
              <a:rPr lang="en-US" sz="3200" b="1" kern="1200" dirty="0" smtClean="0">
                <a:effectLst>
                  <a:glow rad="152400">
                    <a:schemeClr val="tx1"/>
                  </a:glow>
                </a:effectLst>
              </a:rPr>
              <a:t>They </a:t>
            </a:r>
            <a:r>
              <a:rPr lang="en-US" sz="3200" b="1" kern="1200" dirty="0">
                <a:effectLst>
                  <a:glow rad="152400">
                    <a:schemeClr val="tx1"/>
                  </a:glow>
                </a:effectLst>
              </a:rPr>
              <a:t>will stand at a distance, terrified by her great torment. They will cry out, </a:t>
            </a:r>
            <a:br>
              <a:rPr lang="en-US" sz="3200" b="1" kern="1200" dirty="0">
                <a:effectLst>
                  <a:glow rad="152400">
                    <a:schemeClr val="tx1"/>
                  </a:glow>
                </a:effectLst>
              </a:rPr>
            </a:br>
            <a:r>
              <a:rPr lang="en-US" sz="3200" b="1" kern="1200" dirty="0">
                <a:effectLst>
                  <a:glow rad="152400">
                    <a:schemeClr val="tx1"/>
                  </a:glow>
                </a:effectLst>
              </a:rPr>
              <a:t>	 '</a:t>
            </a:r>
            <a:r>
              <a:rPr lang="en-US" sz="3200" b="1" kern="1200" dirty="0" smtClean="0">
                <a:effectLst>
                  <a:glow rad="152400">
                    <a:schemeClr val="tx1"/>
                  </a:glow>
                </a:effectLst>
              </a:rPr>
              <a:t>How </a:t>
            </a:r>
            <a:r>
              <a:rPr lang="en-US" sz="3200" b="1" kern="1200" dirty="0">
                <a:effectLst>
                  <a:glow rad="152400">
                    <a:schemeClr val="tx1"/>
                  </a:glow>
                </a:effectLst>
              </a:rPr>
              <a:t>terrible, how terrible for you, </a:t>
            </a:r>
            <a:r>
              <a:rPr lang="en-US" sz="3200" b="1" kern="1200" dirty="0" smtClean="0">
                <a:effectLst>
                  <a:glow rad="152400">
                    <a:schemeClr val="tx1"/>
                  </a:glow>
                </a:effectLst>
              </a:rPr>
              <a:t/>
            </a:r>
            <a:br>
              <a:rPr lang="en-US" sz="3200" b="1" kern="1200" dirty="0" smtClean="0">
                <a:effectLst>
                  <a:glow rad="152400">
                    <a:schemeClr val="tx1"/>
                  </a:glow>
                </a:effectLst>
              </a:rPr>
            </a:br>
            <a:r>
              <a:rPr lang="en-US" sz="3200" b="1" kern="1200" dirty="0" smtClean="0">
                <a:effectLst>
                  <a:glow rad="152400">
                    <a:schemeClr val="tx1"/>
                  </a:glow>
                </a:effectLst>
              </a:rPr>
              <a:t>O </a:t>
            </a:r>
            <a:r>
              <a:rPr lang="en-US" sz="3200" b="1" kern="1200" dirty="0">
                <a:effectLst>
                  <a:glow rad="152400">
                    <a:schemeClr val="tx1"/>
                  </a:glow>
                </a:effectLst>
              </a:rPr>
              <a:t>Babylon, you great city! </a:t>
            </a:r>
            <a:r>
              <a:rPr lang="en-US" sz="3200" b="1" kern="1200" dirty="0" smtClean="0">
                <a:effectLst>
                  <a:glow rad="152400">
                    <a:schemeClr val="tx1"/>
                  </a:glow>
                </a:effectLst>
              </a:rPr>
              <a:t/>
            </a:r>
            <a:br>
              <a:rPr lang="en-US" sz="3200" b="1" kern="1200" dirty="0" smtClean="0">
                <a:effectLst>
                  <a:glow rad="152400">
                    <a:schemeClr val="tx1"/>
                  </a:glow>
                </a:effectLst>
              </a:rPr>
            </a:br>
            <a:r>
              <a:rPr lang="en-US" sz="3200" b="1" kern="1200" dirty="0" smtClean="0">
                <a:effectLst>
                  <a:glow rad="152400">
                    <a:schemeClr val="tx1"/>
                  </a:glow>
                </a:effectLst>
              </a:rPr>
              <a:t>In </a:t>
            </a:r>
            <a:r>
              <a:rPr lang="en-US" sz="3200" b="1" kern="1200" dirty="0">
                <a:effectLst>
                  <a:glow rad="152400">
                    <a:schemeClr val="tx1"/>
                  </a:glow>
                </a:effectLst>
              </a:rPr>
              <a:t>a single moment </a:t>
            </a:r>
            <a:r>
              <a:rPr lang="en-US" sz="3200" b="1" kern="1200" dirty="0" smtClean="0">
                <a:effectLst>
                  <a:glow rad="152400">
                    <a:schemeClr val="tx1"/>
                  </a:glow>
                </a:effectLst>
              </a:rPr>
              <a:t/>
            </a:r>
            <a:br>
              <a:rPr lang="en-US" sz="3200" b="1" kern="1200" dirty="0" smtClean="0">
                <a:effectLst>
                  <a:glow rad="152400">
                    <a:schemeClr val="tx1"/>
                  </a:glow>
                </a:effectLst>
              </a:rPr>
            </a:br>
            <a:r>
              <a:rPr lang="en-US" sz="3200" b="1" kern="1200" dirty="0" smtClean="0">
                <a:effectLst>
                  <a:glow rad="152400">
                    <a:schemeClr val="tx1"/>
                  </a:glow>
                </a:effectLst>
              </a:rPr>
              <a:t>God</a:t>
            </a:r>
            <a:r>
              <a:rPr lang="fr-FR" sz="3200" b="1" kern="1200" dirty="0" smtClean="0">
                <a:effectLst>
                  <a:glow rad="152400">
                    <a:schemeClr val="tx1"/>
                  </a:glow>
                </a:effectLst>
              </a:rPr>
              <a:t>'</a:t>
            </a:r>
            <a:r>
              <a:rPr lang="en-US" sz="3200" b="1" kern="1200" dirty="0" smtClean="0">
                <a:effectLst>
                  <a:glow rad="152400">
                    <a:schemeClr val="tx1"/>
                  </a:glow>
                </a:effectLst>
              </a:rPr>
              <a:t>s </a:t>
            </a:r>
            <a:r>
              <a:rPr lang="en-US" sz="3200" b="1" kern="1200" dirty="0">
                <a:effectLst>
                  <a:glow rad="152400">
                    <a:schemeClr val="tx1"/>
                  </a:glow>
                </a:effectLst>
              </a:rPr>
              <a:t>judgment came on </a:t>
            </a:r>
            <a:r>
              <a:rPr lang="en-US" sz="3200" b="1" kern="1200" dirty="0" smtClean="0">
                <a:effectLst>
                  <a:glow rad="152400">
                    <a:schemeClr val="tx1"/>
                  </a:glow>
                </a:effectLst>
              </a:rPr>
              <a:t>you' " </a:t>
            </a:r>
            <a:br>
              <a:rPr lang="en-US" sz="3200" b="1" kern="1200" dirty="0" smtClean="0">
                <a:effectLst>
                  <a:glow rad="152400">
                    <a:schemeClr val="tx1"/>
                  </a:glow>
                </a:effectLst>
              </a:rPr>
            </a:br>
            <a:r>
              <a:rPr lang="en-US" sz="3200" b="1" kern="1200" dirty="0" smtClean="0">
                <a:effectLst>
                  <a:glow rad="152400">
                    <a:schemeClr val="tx1"/>
                  </a:glow>
                </a:effectLst>
              </a:rPr>
              <a:t>(18:9-10 </a:t>
            </a:r>
            <a:r>
              <a:rPr lang="en-US" sz="2800" b="1" kern="1200" dirty="0" smtClean="0">
                <a:effectLst>
                  <a:glow rad="152400">
                    <a:schemeClr val="tx1"/>
                  </a:glow>
                </a:effectLst>
              </a:rPr>
              <a:t>NLT</a:t>
            </a:r>
            <a:r>
              <a:rPr lang="en-US" sz="3200" b="1" kern="1200" dirty="0" smtClean="0">
                <a:effectLst>
                  <a:glow rad="152400">
                    <a:schemeClr val="tx1"/>
                  </a:glow>
                </a:effectLst>
              </a:rPr>
              <a:t>).</a:t>
            </a:r>
            <a:endParaRPr lang="en-US" sz="1100" b="1" kern="1200" dirty="0">
              <a:effectLst>
                <a:glow rad="152400">
                  <a:schemeClr val="tx1"/>
                </a:glow>
              </a:effectLst>
            </a:endParaRPr>
          </a:p>
        </p:txBody>
      </p:sp>
    </p:spTree>
    <p:extLst>
      <p:ext uri="{BB962C8B-B14F-4D97-AF65-F5344CB8AC3E}">
        <p14:creationId xmlns:p14="http://schemas.microsoft.com/office/powerpoint/2010/main" val="1720726395"/>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2055"/>
            <a:ext cx="9144000" cy="6920055"/>
          </a:xfrm>
          <a:prstGeom prst="rect">
            <a:avLst/>
          </a:prstGeom>
        </p:spPr>
      </p:pic>
      <p:sp>
        <p:nvSpPr>
          <p:cNvPr id="887810" name="Rectangle 1026"/>
          <p:cNvSpPr>
            <a:spLocks noGrp="1" noChangeArrowheads="1"/>
          </p:cNvSpPr>
          <p:nvPr>
            <p:ph type="ctrTitle"/>
          </p:nvPr>
        </p:nvSpPr>
        <p:spPr>
          <a:xfrm>
            <a:off x="0" y="50801"/>
            <a:ext cx="9144000" cy="1107246"/>
          </a:xfrm>
          <a:noFill/>
          <a:ln>
            <a:noFill/>
          </a:ln>
          <a:effectLst/>
        </p:spPr>
        <p:txBody>
          <a:bodyPr vert="horz" wrap="square" lIns="91440" tIns="45720" rIns="91440" bIns="45720" numCol="1" anchor="t" anchorCtr="0" compatLnSpc="1">
            <a:prstTxWarp prst="textNoShape">
              <a:avLst/>
            </a:prstTxWarp>
          </a:bodyPr>
          <a:lstStyle/>
          <a:p>
            <a:pPr marL="592138" indent="-592138" defTabSz="457200"/>
            <a:r>
              <a:rPr lang="en-US" b="1" kern="1200" dirty="0" smtClean="0">
                <a:effectLst>
                  <a:glow rad="152400">
                    <a:schemeClr val="tx1"/>
                  </a:glow>
                </a:effectLst>
              </a:rPr>
              <a:t>Businessmen will mourn (18:11)</a:t>
            </a:r>
            <a:endParaRPr lang="en-US" sz="1600" b="1" kern="1200" dirty="0">
              <a:effectLst>
                <a:glow rad="152400">
                  <a:schemeClr val="tx1"/>
                </a:glow>
              </a:effectLst>
            </a:endParaRPr>
          </a:p>
        </p:txBody>
      </p:sp>
      <p:sp>
        <p:nvSpPr>
          <p:cNvPr id="4" name="Rectangle 1026"/>
          <p:cNvSpPr txBox="1">
            <a:spLocks noChangeArrowheads="1"/>
          </p:cNvSpPr>
          <p:nvPr/>
        </p:nvSpPr>
        <p:spPr bwMode="auto">
          <a:xfrm>
            <a:off x="0" y="5590996"/>
            <a:ext cx="9180512" cy="85001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smtClean="0">
                <a:solidFill>
                  <a:srgbClr val="FFFFFF"/>
                </a:solidFill>
              </a:rPr>
              <a:t>"Too bad, too bad," say the merchants</a:t>
            </a:r>
            <a:endParaRPr lang="en-US" sz="36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4997969"/>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8009466" cy="1434095"/>
          </a:xfrm>
          <a:noFill/>
          <a:effectLst>
            <a:outerShdw blurRad="63500" dist="35921" dir="2700000" algn="ctr" rotWithShape="0">
              <a:schemeClr val="tx2">
                <a:alpha val="74998"/>
              </a:schemeClr>
            </a:outerShdw>
          </a:effectLst>
        </p:spPr>
        <p:txBody>
          <a:bodyPr/>
          <a:lstStyle/>
          <a:p>
            <a:pPr>
              <a:defRPr/>
            </a:pPr>
            <a:r>
              <a:rPr lang="en-US" sz="4000" b="1" dirty="0" smtClean="0">
                <a:effectLst>
                  <a:outerShdw blurRad="38100" dist="38100" dir="2700000" algn="tl">
                    <a:srgbClr val="000000">
                      <a:alpha val="43137"/>
                    </a:srgbClr>
                  </a:outerShdw>
                </a:effectLst>
                <a:latin typeface="Arial" charset="0"/>
                <a:ea typeface="ＭＳ Ｐゴシック" charset="0"/>
                <a:cs typeface="ＭＳ Ｐゴシック" charset="0"/>
              </a:rPr>
              <a:t>Babylon Will Be Ruined in One Hour by Fire (18:10, 17, 19)</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406</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Pt. 6</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FFFFFF"/>
                </a:solidFill>
              </a:rPr>
              <a:t>"In one hour such great </a:t>
            </a:r>
            <a:r>
              <a:rPr lang="en-US" sz="3200" b="1" dirty="0">
                <a:solidFill>
                  <a:srgbClr val="FFFFFF"/>
                </a:solidFill>
              </a:rPr>
              <a:t>wealth </a:t>
            </a:r>
            <a:r>
              <a:rPr lang="en-US" sz="3200" b="1" dirty="0" smtClean="0">
                <a:solidFill>
                  <a:srgbClr val="FFFFFF"/>
                </a:solidFill>
              </a:rPr>
              <a:t>has been brought to ruin!</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 </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NIV</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9419882"/>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8.21 Millsto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1900"/>
            <a:ext cx="7112000" cy="56261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en-US" sz="4000" b="1" dirty="0" smtClean="0">
                <a:effectLst>
                  <a:outerShdw blurRad="38100" dist="38100" dir="2700000" algn="tl">
                    <a:srgbClr val="000000">
                      <a:alpha val="43137"/>
                    </a:srgbClr>
                  </a:outerShdw>
                </a:effectLst>
                <a:latin typeface="Arial" charset="0"/>
                <a:ea typeface="ＭＳ Ｐゴシック" charset="0"/>
                <a:cs typeface="ＭＳ Ｐゴシック" charset="0"/>
              </a:rPr>
              <a:t>Babylon Destroyed Quickly</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406</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Pt. 6</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4097868" y="1003300"/>
            <a:ext cx="5082646" cy="585470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FFFFFF"/>
                </a:solidFill>
                <a:effectLst>
                  <a:glow rad="228600">
                    <a:schemeClr val="tx1"/>
                  </a:glow>
                </a:effectLst>
                <a:latin typeface="Arial" charset="0"/>
                <a:ea typeface="ＭＳ Ｐゴシック" charset="0"/>
                <a:cs typeface="ＭＳ Ｐゴシック" charset="0"/>
              </a:rPr>
              <a:t>"Then </a:t>
            </a:r>
            <a:r>
              <a:rPr lang="en-US" sz="3200" b="1" dirty="0">
                <a:solidFill>
                  <a:srgbClr val="FFFFFF"/>
                </a:solidFill>
                <a:effectLst>
                  <a:glow rad="228600">
                    <a:schemeClr val="tx1"/>
                  </a:glow>
                </a:effectLst>
                <a:latin typeface="Arial" charset="0"/>
                <a:ea typeface="ＭＳ Ｐゴシック" charset="0"/>
                <a:cs typeface="ＭＳ Ｐゴシック" charset="0"/>
              </a:rPr>
              <a:t>a mighty angel picked up a boulder the size of a huge millstone. He threw it into the ocean and shouted, </a:t>
            </a:r>
            <a:r>
              <a:rPr lang="en-US" sz="3200" b="1" dirty="0" smtClean="0">
                <a:solidFill>
                  <a:srgbClr val="FFFFFF"/>
                </a:solidFill>
                <a:effectLst>
                  <a:glow rad="228600">
                    <a:schemeClr val="tx1"/>
                  </a:glow>
                </a:effectLst>
                <a:latin typeface="Arial" charset="0"/>
                <a:ea typeface="ＭＳ Ｐゴシック" charset="0"/>
                <a:cs typeface="ＭＳ Ｐゴシック" charset="0"/>
              </a:rPr>
              <a:t> </a:t>
            </a:r>
            <a:r>
              <a:rPr lang="fr-FR" sz="3200" b="1" dirty="0" smtClean="0">
                <a:solidFill>
                  <a:srgbClr val="FFFFFF"/>
                </a:solidFill>
                <a:effectLst>
                  <a:glow rad="228600">
                    <a:schemeClr val="tx1"/>
                  </a:glow>
                </a:effectLst>
                <a:latin typeface="Arial" charset="0"/>
                <a:ea typeface="ＭＳ Ｐゴシック" charset="0"/>
                <a:cs typeface="ＭＳ Ｐゴシック" charset="0"/>
              </a:rPr>
              <a:t>'</a:t>
            </a:r>
            <a:r>
              <a:rPr lang="en-US" sz="3200" b="1" dirty="0" smtClean="0">
                <a:solidFill>
                  <a:srgbClr val="FFFFFF"/>
                </a:solidFill>
                <a:effectLst>
                  <a:glow rad="228600">
                    <a:schemeClr val="tx1"/>
                  </a:glow>
                </a:effectLst>
                <a:latin typeface="Arial" charset="0"/>
                <a:ea typeface="ＭＳ Ｐゴシック" charset="0"/>
                <a:cs typeface="ＭＳ Ｐゴシック" charset="0"/>
              </a:rPr>
              <a:t>Just </a:t>
            </a:r>
            <a:r>
              <a:rPr lang="en-US" sz="3200" b="1" dirty="0">
                <a:solidFill>
                  <a:srgbClr val="FFFFFF"/>
                </a:solidFill>
                <a:effectLst>
                  <a:glow rad="228600">
                    <a:schemeClr val="tx1"/>
                  </a:glow>
                </a:effectLst>
                <a:latin typeface="Arial" charset="0"/>
                <a:ea typeface="ＭＳ Ｐゴシック" charset="0"/>
                <a:cs typeface="ＭＳ Ｐゴシック" charset="0"/>
              </a:rPr>
              <a:t>like this, the </a:t>
            </a:r>
            <a:r>
              <a:rPr lang="en-US" sz="3200" b="1" dirty="0" smtClean="0">
                <a:solidFill>
                  <a:srgbClr val="FFFFFF"/>
                </a:solidFill>
                <a:effectLst>
                  <a:glow rad="228600">
                    <a:schemeClr val="tx1"/>
                  </a:glow>
                </a:effectLst>
                <a:latin typeface="Arial" charset="0"/>
                <a:ea typeface="ＭＳ Ｐゴシック" charset="0"/>
                <a:cs typeface="ＭＳ Ｐゴシック" charset="0"/>
              </a:rPr>
              <a:t>great city </a:t>
            </a:r>
            <a:r>
              <a:rPr lang="en-US" sz="3200" b="1" dirty="0">
                <a:solidFill>
                  <a:srgbClr val="FFFFFF"/>
                </a:solidFill>
                <a:effectLst>
                  <a:glow rad="228600">
                    <a:schemeClr val="tx1"/>
                  </a:glow>
                </a:effectLst>
                <a:latin typeface="Arial" charset="0"/>
                <a:ea typeface="ＭＳ Ｐゴシック" charset="0"/>
                <a:cs typeface="ＭＳ Ｐゴシック" charset="0"/>
              </a:rPr>
              <a:t>Babylon </a:t>
            </a:r>
          </a:p>
          <a:p>
            <a:r>
              <a:rPr lang="en-US" sz="3200" b="1" dirty="0">
                <a:solidFill>
                  <a:srgbClr val="FFFFFF"/>
                </a:solidFill>
                <a:effectLst>
                  <a:glow rad="228600">
                    <a:schemeClr val="tx1"/>
                  </a:glow>
                </a:effectLst>
                <a:latin typeface="Arial" charset="0"/>
                <a:ea typeface="ＭＳ Ｐゴシック" charset="0"/>
                <a:cs typeface="ＭＳ Ｐゴシック" charset="0"/>
              </a:rPr>
              <a:t>		 will be thrown down with violence </a:t>
            </a:r>
          </a:p>
          <a:p>
            <a:r>
              <a:rPr lang="en-US" sz="3200" b="1" dirty="0" smtClean="0">
                <a:solidFill>
                  <a:srgbClr val="FFFFFF"/>
                </a:solidFill>
                <a:effectLst>
                  <a:glow rad="228600">
                    <a:schemeClr val="tx1"/>
                  </a:glow>
                </a:effectLst>
                <a:latin typeface="Arial" charset="0"/>
                <a:ea typeface="ＭＳ Ｐゴシック" charset="0"/>
                <a:cs typeface="ＭＳ Ｐゴシック" charset="0"/>
              </a:rPr>
              <a:t> </a:t>
            </a:r>
            <a:r>
              <a:rPr lang="en-US" sz="3200" b="1" dirty="0">
                <a:solidFill>
                  <a:srgbClr val="FFFFFF"/>
                </a:solidFill>
                <a:effectLst>
                  <a:glow rad="228600">
                    <a:schemeClr val="tx1"/>
                  </a:glow>
                </a:effectLst>
                <a:latin typeface="Arial" charset="0"/>
                <a:ea typeface="ＭＳ Ｐゴシック" charset="0"/>
                <a:cs typeface="ＭＳ Ｐゴシック" charset="0"/>
              </a:rPr>
              <a:t>and will never be found </a:t>
            </a:r>
            <a:r>
              <a:rPr lang="en-US" sz="3200" b="1" dirty="0" smtClean="0">
                <a:solidFill>
                  <a:srgbClr val="FFFFFF"/>
                </a:solidFill>
                <a:effectLst>
                  <a:glow rad="228600">
                    <a:schemeClr val="tx1"/>
                  </a:glow>
                </a:effectLst>
                <a:latin typeface="Arial" charset="0"/>
                <a:ea typeface="ＭＳ Ｐゴシック" charset="0"/>
                <a:cs typeface="ＭＳ Ｐゴシック" charset="0"/>
              </a:rPr>
              <a:t>again</a:t>
            </a:r>
            <a:r>
              <a:rPr lang="fr-FR" sz="3200" b="1" dirty="0" smtClean="0">
                <a:solidFill>
                  <a:srgbClr val="FFFFFF"/>
                </a:solidFill>
                <a:effectLst>
                  <a:glow rad="228600">
                    <a:schemeClr val="tx1"/>
                  </a:glow>
                </a:effectLst>
                <a:latin typeface="Arial" charset="0"/>
                <a:ea typeface="ＭＳ Ｐゴシック" charset="0"/>
                <a:cs typeface="ＭＳ Ｐゴシック" charset="0"/>
              </a:rPr>
              <a:t>'</a:t>
            </a:r>
            <a:r>
              <a:rPr lang="en-US" sz="3200" b="1" dirty="0" smtClean="0">
                <a:solidFill>
                  <a:srgbClr val="FFFFFF"/>
                </a:solidFill>
                <a:effectLst>
                  <a:glow rad="228600">
                    <a:schemeClr val="tx1"/>
                  </a:glow>
                </a:effectLst>
                <a:latin typeface="Arial" charset="0"/>
                <a:ea typeface="ＭＳ Ｐゴシック" charset="0"/>
                <a:cs typeface="ＭＳ Ｐゴシック" charset="0"/>
              </a:rPr>
              <a:t> " (18:21 </a:t>
            </a:r>
            <a:r>
              <a:rPr lang="en-US" sz="2800" b="1" dirty="0" smtClean="0">
                <a:solidFill>
                  <a:srgbClr val="FFFFFF"/>
                </a:solidFill>
                <a:effectLst>
                  <a:glow rad="228600">
                    <a:schemeClr val="tx1"/>
                  </a:glow>
                </a:effectLst>
                <a:latin typeface="Arial" charset="0"/>
                <a:ea typeface="ＭＳ Ｐゴシック" charset="0"/>
                <a:cs typeface="ＭＳ Ｐゴシック" charset="0"/>
              </a:rPr>
              <a:t>NLT</a:t>
            </a:r>
            <a:r>
              <a:rPr lang="en-US" sz="3200" b="1" dirty="0" smtClean="0">
                <a:solidFill>
                  <a:srgbClr val="FFFFFF"/>
                </a:solidFill>
                <a:effectLst>
                  <a:glow rad="228600">
                    <a:schemeClr val="tx1"/>
                  </a:glow>
                </a:effectLst>
                <a:latin typeface="Arial" charset="0"/>
                <a:ea typeface="ＭＳ Ｐゴシック" charset="0"/>
                <a:cs typeface="ＭＳ Ｐゴシック" charset="0"/>
              </a:rPr>
              <a:t>).</a:t>
            </a:r>
            <a:endParaRPr lang="en-US" sz="3200" b="1" dirty="0">
              <a:solidFill>
                <a:srgbClr val="FFFFFF"/>
              </a:solidFill>
              <a:effectLst>
                <a:glow rad="2286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5793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38667"/>
            <a:ext cx="9155784" cy="68580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lgn="l">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The Harlot Will Sink…</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5258083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1927846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031067"/>
            <a:ext cx="9165831" cy="3826933"/>
          </a:xfrm>
          <a:prstGeom prst="rect">
            <a:avLst/>
          </a:prstGeom>
        </p:spPr>
      </p:pic>
      <p:sp>
        <p:nvSpPr>
          <p:cNvPr id="887810" name="Rectangle 1026"/>
          <p:cNvSpPr>
            <a:spLocks noGrp="1" noChangeArrowheads="1"/>
          </p:cNvSpPr>
          <p:nvPr>
            <p:ph type="ctrTitle"/>
          </p:nvPr>
        </p:nvSpPr>
        <p:spPr>
          <a:xfrm>
            <a:off x="-1" y="0"/>
            <a:ext cx="9144000" cy="3031067"/>
          </a:xfrm>
          <a:noFill/>
          <a:ln>
            <a:noFill/>
          </a:ln>
          <a:effectLst/>
        </p:spPr>
        <p:txBody>
          <a:bodyPr vert="horz" wrap="square" lIns="91440" tIns="45720" rIns="91440" bIns="45720" numCol="1" anchor="t" anchorCtr="0" compatLnSpc="1">
            <a:prstTxWarp prst="textNoShape">
              <a:avLst/>
            </a:prstTxWarp>
          </a:bodyPr>
          <a:lstStyle/>
          <a:p>
            <a:r>
              <a:rPr lang="en-US" sz="3200" b="1" dirty="0" smtClean="0"/>
              <a:t>"The </a:t>
            </a:r>
            <a:r>
              <a:rPr lang="en-US" sz="3200" b="1" dirty="0"/>
              <a:t>light of a lamp </a:t>
            </a:r>
            <a:r>
              <a:rPr lang="en-US" sz="3200" b="1" dirty="0" smtClean="0"/>
              <a:t>will </a:t>
            </a:r>
            <a:r>
              <a:rPr lang="en-US" sz="3200" b="1" dirty="0"/>
              <a:t>never shine in you </a:t>
            </a:r>
            <a:r>
              <a:rPr lang="en-US" sz="3200" b="1" dirty="0" smtClean="0"/>
              <a:t>again. The </a:t>
            </a:r>
            <a:r>
              <a:rPr lang="en-US" sz="3200" b="1" dirty="0"/>
              <a:t>happy voices of brides and </a:t>
            </a:r>
            <a:r>
              <a:rPr lang="en-US" sz="3200" b="1" dirty="0" smtClean="0"/>
              <a:t>grooms will </a:t>
            </a:r>
            <a:r>
              <a:rPr lang="en-US" sz="3200" b="1" dirty="0"/>
              <a:t>never be heard in you again. </a:t>
            </a:r>
            <a:r>
              <a:rPr lang="en-US" sz="3200" b="1" dirty="0" smtClean="0"/>
              <a:t>For </a:t>
            </a:r>
            <a:r>
              <a:rPr lang="en-US" sz="3200" b="1" dirty="0"/>
              <a:t>your merchants were the greatest in the world, </a:t>
            </a:r>
            <a:r>
              <a:rPr lang="en-US" sz="3200" b="1" dirty="0" smtClean="0"/>
              <a:t>and </a:t>
            </a:r>
            <a:r>
              <a:rPr lang="en-US" sz="3200" b="1" dirty="0"/>
              <a:t>you deceived the nations with your </a:t>
            </a:r>
            <a:r>
              <a:rPr lang="en-US" sz="3200" b="1" dirty="0" smtClean="0"/>
              <a:t>sorceries" (18:23 </a:t>
            </a:r>
            <a:r>
              <a:rPr lang="en-US" sz="2800" b="1" dirty="0" smtClean="0"/>
              <a:t>NLT</a:t>
            </a:r>
            <a:r>
              <a:rPr lang="en-US" sz="3200" b="1" dirty="0" smtClean="0"/>
              <a:t>).</a:t>
            </a:r>
            <a:endParaRPr lang="en-US" sz="1100" b="1" kern="1200" dirty="0">
              <a:effectLst>
                <a:glow rad="152400">
                  <a:schemeClr val="tx1"/>
                </a:glow>
              </a:effectLst>
            </a:endParaRPr>
          </a:p>
        </p:txBody>
      </p:sp>
    </p:spTree>
    <p:extLst>
      <p:ext uri="{BB962C8B-B14F-4D97-AF65-F5344CB8AC3E}">
        <p14:creationId xmlns:p14="http://schemas.microsoft.com/office/powerpoint/2010/main" val="3876753250"/>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0" cy="6858000"/>
          </a:xfrm>
          <a:prstGeom prst="rect">
            <a:avLst/>
          </a:prstGeom>
        </p:spPr>
      </p:pic>
      <p:sp>
        <p:nvSpPr>
          <p:cNvPr id="887810" name="Rectangle 1026"/>
          <p:cNvSpPr>
            <a:spLocks noGrp="1" noChangeArrowheads="1"/>
          </p:cNvSpPr>
          <p:nvPr>
            <p:ph type="ctrTitle"/>
          </p:nvPr>
        </p:nvSpPr>
        <p:spPr>
          <a:xfrm>
            <a:off x="84667" y="50800"/>
            <a:ext cx="3166533" cy="6807200"/>
          </a:xfrm>
          <a:noFill/>
          <a:ln>
            <a:noFill/>
          </a:ln>
          <a:effectLst/>
        </p:spPr>
        <p:txBody>
          <a:bodyPr vert="horz" wrap="square" lIns="91440" tIns="45720" rIns="91440" bIns="45720" numCol="1" anchor="t" anchorCtr="0" compatLnSpc="1">
            <a:prstTxWarp prst="textNoShape">
              <a:avLst/>
            </a:prstTxWarp>
          </a:bodyPr>
          <a:lstStyle/>
          <a:p>
            <a:pPr algn="l" defTabSz="457200"/>
            <a:r>
              <a:rPr lang="en-US" sz="3200" b="1" kern="1200" dirty="0" smtClean="0">
                <a:effectLst>
                  <a:glow rad="152400">
                    <a:schemeClr val="tx1"/>
                  </a:glow>
                </a:effectLst>
              </a:rPr>
              <a:t>"In </a:t>
            </a:r>
            <a:r>
              <a:rPr lang="en-US" sz="3200" b="1" kern="1200" dirty="0">
                <a:effectLst>
                  <a:glow rad="152400">
                    <a:schemeClr val="tx1"/>
                  </a:glow>
                </a:effectLst>
              </a:rPr>
              <a:t>your streets flowed the blood of the prophets and of </a:t>
            </a:r>
            <a:r>
              <a:rPr lang="en-US" sz="3200" b="1" kern="1200" dirty="0" smtClean="0">
                <a:effectLst>
                  <a:glow rad="152400">
                    <a:schemeClr val="tx1"/>
                  </a:glow>
                </a:effectLst>
              </a:rPr>
              <a:t>God</a:t>
            </a:r>
            <a:r>
              <a:rPr lang="fr-FR" sz="3200" b="1" kern="1200" dirty="0" smtClean="0">
                <a:effectLst>
                  <a:glow rad="152400">
                    <a:schemeClr val="tx1"/>
                  </a:glow>
                </a:effectLst>
              </a:rPr>
              <a:t>'</a:t>
            </a:r>
            <a:r>
              <a:rPr lang="en-US" sz="3200" b="1" kern="1200" dirty="0" smtClean="0">
                <a:effectLst>
                  <a:glow rad="152400">
                    <a:schemeClr val="tx1"/>
                  </a:glow>
                </a:effectLst>
              </a:rPr>
              <a:t>s </a:t>
            </a:r>
            <a:r>
              <a:rPr lang="en-US" sz="3200" b="1" kern="1200" dirty="0">
                <a:effectLst>
                  <a:glow rad="152400">
                    <a:schemeClr val="tx1"/>
                  </a:glow>
                </a:effectLst>
              </a:rPr>
              <a:t>holy people </a:t>
            </a:r>
            <a:r>
              <a:rPr lang="en-US" sz="3200" b="1" kern="1200" dirty="0" smtClean="0">
                <a:effectLst>
                  <a:glow rad="152400">
                    <a:schemeClr val="tx1"/>
                  </a:glow>
                </a:effectLst>
              </a:rPr>
              <a:t>and </a:t>
            </a:r>
            <a:r>
              <a:rPr lang="en-US" sz="3200" b="1" kern="1200" dirty="0">
                <a:effectLst>
                  <a:glow rad="152400">
                    <a:schemeClr val="tx1"/>
                  </a:glow>
                </a:effectLst>
              </a:rPr>
              <a:t>the blood of people slaughtered all over the </a:t>
            </a:r>
            <a:r>
              <a:rPr lang="en-US" sz="3200" b="1" kern="1200" dirty="0" smtClean="0">
                <a:effectLst>
                  <a:glow rad="152400">
                    <a:schemeClr val="tx1"/>
                  </a:glow>
                </a:effectLst>
              </a:rPr>
              <a:t>world" </a:t>
            </a:r>
            <a:br>
              <a:rPr lang="en-US" sz="3200" b="1" kern="1200" dirty="0" smtClean="0">
                <a:effectLst>
                  <a:glow rad="152400">
                    <a:schemeClr val="tx1"/>
                  </a:glow>
                </a:effectLst>
              </a:rPr>
            </a:br>
            <a:r>
              <a:rPr lang="en-US" sz="3200" b="1" kern="1200" dirty="0" smtClean="0">
                <a:effectLst>
                  <a:glow rad="152400">
                    <a:schemeClr val="tx1"/>
                  </a:glow>
                </a:effectLst>
              </a:rPr>
              <a:t>(18:24 </a:t>
            </a:r>
            <a:r>
              <a:rPr lang="en-US" sz="2800" b="1" kern="1200" dirty="0" smtClean="0">
                <a:effectLst>
                  <a:glow rad="152400">
                    <a:schemeClr val="tx1"/>
                  </a:glow>
                </a:effectLst>
              </a:rPr>
              <a:t>NLT</a:t>
            </a:r>
            <a:r>
              <a:rPr lang="en-US" sz="3200" b="1" kern="1200" dirty="0" smtClean="0">
                <a:effectLst>
                  <a:glow rad="152400">
                    <a:schemeClr val="tx1"/>
                  </a:glow>
                </a:effectLst>
              </a:rPr>
              <a:t>).</a:t>
            </a:r>
            <a:endParaRPr lang="en-US" sz="1100" b="1" kern="1200" dirty="0">
              <a:effectLst>
                <a:glow rad="152400">
                  <a:schemeClr val="tx1"/>
                </a:glow>
              </a:effectLst>
            </a:endParaRPr>
          </a:p>
        </p:txBody>
      </p:sp>
    </p:spTree>
    <p:extLst>
      <p:ext uri="{BB962C8B-B14F-4D97-AF65-F5344CB8AC3E}">
        <p14:creationId xmlns:p14="http://schemas.microsoft.com/office/powerpoint/2010/main" val="130940499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2"/>
            <a:ext cx="9180513" cy="111333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Heaven Rejoices (19:1-2 </a:t>
            </a:r>
            <a:r>
              <a:rPr lang="en-US" sz="3600" b="1" dirty="0" smtClean="0">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414</a:t>
            </a:r>
            <a:endParaRPr lang="en-US" b="1" dirty="0">
              <a:solidFill>
                <a:srgbClr val="FFFFFF"/>
              </a:solidFill>
              <a:latin typeface="Arial" charset="0"/>
              <a:cs typeface="Arial" charset="0"/>
            </a:endParaRPr>
          </a:p>
        </p:txBody>
      </p:sp>
      <p:pic>
        <p:nvPicPr>
          <p:cNvPr id="2" name="Picture 1" descr="rev 19 praising-h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8" name="Rectangle 1026"/>
          <p:cNvSpPr txBox="1">
            <a:spLocks noChangeArrowheads="1"/>
          </p:cNvSpPr>
          <p:nvPr/>
        </p:nvSpPr>
        <p:spPr bwMode="auto">
          <a:xfrm>
            <a:off x="0" y="1148879"/>
            <a:ext cx="9180513" cy="57091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"After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this, I heard what sounded like a vast crowd in heaven shouting,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fr-FR"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Praise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 L</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ORD</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Salvation and glory and power belong to our God. </a:t>
            </a:r>
          </a:p>
          <a:p>
            <a:pPr defTabSz="914400">
              <a:defRPr/>
            </a:pPr>
            <a:r>
              <a:rPr lang="en-US" sz="3200" b="1" baseline="30000"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2</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His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judgments are true and just.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He has punished the great prostitute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who corrupted the earth with her immorality.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He has avenged the murder of his servants</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fr-FR"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9 halleluyah sm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049" y="2405802"/>
            <a:ext cx="2128167" cy="839277"/>
          </a:xfrm>
          <a:prstGeom prst="rect">
            <a:avLst/>
          </a:prstGeom>
        </p:spPr>
      </p:pic>
    </p:spTree>
    <p:extLst>
      <p:ext uri="{BB962C8B-B14F-4D97-AF65-F5344CB8AC3E}">
        <p14:creationId xmlns:p14="http://schemas.microsoft.com/office/powerpoint/2010/main" val="1261309560"/>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6958" y="-1"/>
            <a:ext cx="9450958" cy="5215467"/>
          </a:xfrm>
          <a:prstGeom prst="rect">
            <a:avLst/>
          </a:prstGeom>
        </p:spPr>
      </p:pic>
      <p:sp>
        <p:nvSpPr>
          <p:cNvPr id="887810" name="Rectangle 1026"/>
          <p:cNvSpPr>
            <a:spLocks noGrp="1" noChangeArrowheads="1"/>
          </p:cNvSpPr>
          <p:nvPr>
            <p:ph type="ctrTitle"/>
          </p:nvPr>
        </p:nvSpPr>
        <p:spPr>
          <a:xfrm>
            <a:off x="386820" y="2071592"/>
            <a:ext cx="7470246" cy="4075208"/>
          </a:xfrm>
          <a:noFill/>
          <a:effectLst>
            <a:outerShdw blurRad="63500" dist="35921" dir="2700000" algn="ctr" rotWithShape="0">
              <a:schemeClr val="tx2">
                <a:alpha val="74998"/>
              </a:schemeClr>
            </a:outerShdw>
          </a:effectLst>
        </p:spPr>
        <p:txBody>
          <a:bodyPr/>
          <a:lstStyle/>
          <a:p>
            <a:pPr>
              <a:defRPr/>
            </a:pP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"And </a:t>
            </a: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again their voices rang out: </a:t>
            </a:r>
            <a:b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fr-FR"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Praise </a:t>
            </a: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the L</a:t>
            </a:r>
            <a:r>
              <a:rPr lang="en-US" sz="2800" b="1" dirty="0">
                <a:effectLst>
                  <a:outerShdw blurRad="38100" dist="38100" dir="2700000" algn="tl">
                    <a:srgbClr val="000000">
                      <a:alpha val="43137"/>
                    </a:srgbClr>
                  </a:outerShdw>
                </a:effectLst>
                <a:latin typeface="Arial" charset="0"/>
                <a:ea typeface="ＭＳ Ｐゴシック" charset="0"/>
                <a:cs typeface="ＭＳ Ｐゴシック" charset="0"/>
              </a:rPr>
              <a:t>ORD</a:t>
            </a: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
            </a:r>
            <a:b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The </a:t>
            </a: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smoke from that city ascends forever and ever</a:t>
            </a: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(19:3 </a:t>
            </a:r>
            <a:r>
              <a:rPr lang="en-US" sz="2800" b="1" dirty="0" smtClean="0">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44384827"/>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en-US" sz="3600" b="1">
                <a:solidFill>
                  <a:schemeClr val="tx1"/>
                </a:solidFill>
                <a:latin typeface="Arial" charset="0"/>
                <a:ea typeface="ＭＳ Ｐゴシック" charset="0"/>
              </a:rPr>
              <a:t>The Marriage &amp; Wedding Supper of the Lamb</a:t>
            </a:r>
            <a:endParaRPr lang="en-US" b="1">
              <a:solidFill>
                <a:schemeClr val="tx1"/>
              </a:solidFill>
              <a:latin typeface="Arial" charset="0"/>
              <a:ea typeface="ＭＳ Ｐゴシック" charset="0"/>
            </a:endParaRPr>
          </a:p>
        </p:txBody>
      </p:sp>
      <p:sp>
        <p:nvSpPr>
          <p:cNvPr id="4"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2095170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537" name="Picture 3" descr="marriagesupp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9538" name="Rectangle 3"/>
          <p:cNvSpPr>
            <a:spLocks noGrp="1" noChangeArrowheads="1"/>
          </p:cNvSpPr>
          <p:nvPr>
            <p:ph type="title" idx="4294967295"/>
          </p:nvPr>
        </p:nvSpPr>
        <p:spPr>
          <a:xfrm>
            <a:off x="889000" y="571500"/>
            <a:ext cx="3124200" cy="1524000"/>
          </a:xfrm>
          <a:solidFill>
            <a:srgbClr val="000000"/>
          </a:solidFill>
        </p:spPr>
        <p:txBody>
          <a:bodyPr/>
          <a:lstStyle/>
          <a:p>
            <a:r>
              <a:rPr lang="en-US" sz="2800" b="1" i="1" dirty="0">
                <a:latin typeface="Arial" charset="0"/>
                <a:ea typeface="ＭＳ Ｐゴシック" charset="0"/>
                <a:cs typeface="Stencil" charset="0"/>
              </a:rPr>
              <a:t>The Invitation in Revelation 19:7-</a:t>
            </a:r>
            <a:r>
              <a:rPr lang="en-US" sz="2800" b="1" i="1" dirty="0" smtClean="0">
                <a:latin typeface="Arial" charset="0"/>
                <a:ea typeface="ＭＳ Ｐゴシック" charset="0"/>
                <a:cs typeface="Stencil" charset="0"/>
              </a:rPr>
              <a:t>9 (NAU)</a:t>
            </a:r>
            <a:endParaRPr lang="en-US" sz="2000" b="1" dirty="0">
              <a:latin typeface="Stencil" charset="0"/>
              <a:ea typeface="ＭＳ Ｐゴシック" charset="0"/>
              <a:cs typeface="Stencil" charset="0"/>
            </a:endParaRPr>
          </a:p>
        </p:txBody>
      </p:sp>
      <p:sp>
        <p:nvSpPr>
          <p:cNvPr id="1089539" name="Text Box 1028"/>
          <p:cNvSpPr txBox="1">
            <a:spLocks noChangeArrowheads="1"/>
          </p:cNvSpPr>
          <p:nvPr/>
        </p:nvSpPr>
        <p:spPr bwMode="auto">
          <a:xfrm>
            <a:off x="4559300" y="-60467"/>
            <a:ext cx="4584700" cy="6933777"/>
          </a:xfrm>
          <a:prstGeom prst="rect">
            <a:avLst/>
          </a:prstGeom>
          <a:solidFill>
            <a:srgbClr val="000066"/>
          </a:solidFill>
          <a:ln>
            <a:noFill/>
          </a:ln>
          <a:extLst/>
        </p:spPr>
        <p:txBody>
          <a:bodyPr wrap="square">
            <a:spAutoFit/>
          </a:bodyPr>
          <a:lstStyle>
            <a:lvl1pPr marL="93663">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93663">
              <a:defRPr sz="2400">
                <a:solidFill>
                  <a:schemeClr val="tx1"/>
                </a:solidFill>
                <a:latin typeface="Comic Sans MS" charset="0"/>
                <a:ea typeface="ＭＳ Ｐゴシック" charset="0"/>
              </a:defRPr>
            </a:lvl3pPr>
            <a:lvl4pPr marL="93663">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2" algn="ctr" defTabSz="914400" eaLnBrk="0" fontAlgn="base" hangingPunct="0">
              <a:spcBef>
                <a:spcPct val="0"/>
              </a:spcBef>
              <a:spcAft>
                <a:spcPct val="0"/>
              </a:spcAft>
            </a:pPr>
            <a:endParaRPr lang="en-US" b="1" baseline="30000" dirty="0" smtClean="0">
              <a:solidFill>
                <a:srgbClr val="FFFFFF"/>
              </a:solidFill>
              <a:latin typeface="Arial" charset="0"/>
              <a:cs typeface="ＭＳ Ｐゴシック" charset="0"/>
            </a:endParaRPr>
          </a:p>
          <a:p>
            <a:pPr lvl="2" algn="ctr" defTabSz="914400" eaLnBrk="0" fontAlgn="base" hangingPunct="0">
              <a:spcBef>
                <a:spcPct val="0"/>
              </a:spcBef>
              <a:spcAft>
                <a:spcPct val="0"/>
              </a:spcAft>
            </a:pPr>
            <a:endParaRPr lang="en-US" b="1" baseline="30000" dirty="0">
              <a:solidFill>
                <a:srgbClr val="FFFFFF"/>
              </a:solidFill>
              <a:latin typeface="Arial" charset="0"/>
              <a:cs typeface="ＭＳ Ｐゴシック" charset="0"/>
            </a:endParaRPr>
          </a:p>
          <a:p>
            <a:pPr lvl="2" algn="ctr" defTabSz="914400" eaLnBrk="0" fontAlgn="base" hangingPunct="0">
              <a:spcBef>
                <a:spcPct val="0"/>
              </a:spcBef>
              <a:spcAft>
                <a:spcPct val="0"/>
              </a:spcAft>
            </a:pPr>
            <a:r>
              <a:rPr lang="en-US" b="1" baseline="30000" dirty="0" smtClean="0">
                <a:solidFill>
                  <a:srgbClr val="FFFFFF"/>
                </a:solidFill>
                <a:latin typeface="Arial" charset="0"/>
                <a:cs typeface="ＭＳ Ｐゴシック" charset="0"/>
              </a:rPr>
              <a:t>7</a:t>
            </a:r>
            <a:r>
              <a:rPr lang="en-US" b="1" baseline="30000" dirty="0">
                <a:solidFill>
                  <a:srgbClr val="FFFFFF"/>
                </a:solidFill>
                <a:latin typeface="Arial" charset="0"/>
                <a:cs typeface="ＭＳ Ｐゴシック" charset="0"/>
              </a:rPr>
              <a:t> </a:t>
            </a:r>
            <a:r>
              <a:rPr lang="en-US" altLang="ja-JP" b="1" dirty="0" smtClean="0">
                <a:solidFill>
                  <a:srgbClr val="FFFFFF"/>
                </a:solidFill>
                <a:latin typeface="Arial" charset="0"/>
                <a:cs typeface="ＭＳ Ｐゴシック" charset="0"/>
              </a:rPr>
              <a:t>"Let </a:t>
            </a:r>
            <a:r>
              <a:rPr lang="en-US" altLang="ja-JP" b="1" dirty="0">
                <a:solidFill>
                  <a:srgbClr val="FFFFFF"/>
                </a:solidFill>
                <a:latin typeface="Arial" charset="0"/>
                <a:cs typeface="ＭＳ Ｐゴシック" charset="0"/>
              </a:rPr>
              <a:t>us rejoice and be glad and give the glory to Him, for the </a:t>
            </a:r>
            <a:r>
              <a:rPr lang="en-US" altLang="ja-JP" b="1" dirty="0">
                <a:solidFill>
                  <a:srgbClr val="FFFF00"/>
                </a:solidFill>
                <a:latin typeface="Arial" charset="0"/>
                <a:cs typeface="ＭＳ Ｐゴシック" charset="0"/>
              </a:rPr>
              <a:t>marriage</a:t>
            </a:r>
            <a:r>
              <a:rPr lang="en-US" altLang="ja-JP" b="1" dirty="0">
                <a:solidFill>
                  <a:srgbClr val="FFFFFF"/>
                </a:solidFill>
                <a:latin typeface="Arial" charset="0"/>
                <a:cs typeface="ＭＳ Ｐゴシック" charset="0"/>
              </a:rPr>
              <a:t> of the Lamb has come and His bride has made herself ready</a:t>
            </a:r>
            <a:r>
              <a:rPr lang="en-US" altLang="ja-JP" b="1" dirty="0" smtClean="0">
                <a:solidFill>
                  <a:srgbClr val="FFFFFF"/>
                </a:solidFill>
                <a:latin typeface="Arial" charset="0"/>
                <a:cs typeface="ＭＳ Ｐゴシック" charset="0"/>
              </a:rPr>
              <a:t>.</a:t>
            </a:r>
            <a:endParaRPr lang="en-US" altLang="ja-JP" b="1" dirty="0">
              <a:solidFill>
                <a:srgbClr val="FFFFFF"/>
              </a:solidFill>
              <a:latin typeface="Arial" charset="0"/>
              <a:cs typeface="ＭＳ Ｐゴシック" charset="0"/>
            </a:endParaRPr>
          </a:p>
          <a:p>
            <a:pPr lvl="3" algn="ctr" defTabSz="914400" eaLnBrk="0" fontAlgn="base" hangingPunct="0">
              <a:spcBef>
                <a:spcPct val="0"/>
              </a:spcBef>
              <a:spcAft>
                <a:spcPct val="0"/>
              </a:spcAft>
            </a:pPr>
            <a:endParaRPr lang="en-US" b="1" dirty="0">
              <a:solidFill>
                <a:srgbClr val="FFFFFF"/>
              </a:solidFill>
              <a:latin typeface="Arial" charset="0"/>
              <a:cs typeface="ＭＳ Ｐゴシック" charset="0"/>
            </a:endParaRPr>
          </a:p>
          <a:p>
            <a:pPr lvl="2" algn="ctr" defTabSz="914400" eaLnBrk="0" fontAlgn="base" hangingPunct="0">
              <a:spcBef>
                <a:spcPct val="0"/>
              </a:spcBef>
              <a:spcAft>
                <a:spcPct val="0"/>
              </a:spcAft>
            </a:pPr>
            <a:r>
              <a:rPr lang="en-US" b="1" baseline="30000" dirty="0">
                <a:solidFill>
                  <a:srgbClr val="FFFFFF"/>
                </a:solidFill>
                <a:latin typeface="Arial" charset="0"/>
                <a:cs typeface="ＭＳ Ｐゴシック" charset="0"/>
              </a:rPr>
              <a:t>8 </a:t>
            </a:r>
            <a:r>
              <a:rPr lang="en-US" b="1" baseline="30000" dirty="0" smtClean="0">
                <a:solidFill>
                  <a:srgbClr val="FFFFFF"/>
                </a:solidFill>
                <a:latin typeface="Arial" charset="0"/>
                <a:cs typeface="ＭＳ Ｐゴシック" charset="0"/>
              </a:rPr>
              <a:t>"</a:t>
            </a:r>
            <a:r>
              <a:rPr lang="en-US" b="1" dirty="0" smtClean="0">
                <a:solidFill>
                  <a:srgbClr val="FFFFFF"/>
                </a:solidFill>
                <a:latin typeface="Arial" charset="0"/>
                <a:cs typeface="ＭＳ Ｐゴシック" charset="0"/>
              </a:rPr>
              <a:t>It </a:t>
            </a:r>
            <a:r>
              <a:rPr lang="en-US" b="1" dirty="0">
                <a:solidFill>
                  <a:srgbClr val="FFFFFF"/>
                </a:solidFill>
                <a:latin typeface="Arial" charset="0"/>
                <a:cs typeface="ＭＳ Ｐゴシック" charset="0"/>
              </a:rPr>
              <a:t>was given to her to clothe herself in fine linen, bright and clean; for the fine linen is the righteous acts of the saints.</a:t>
            </a:r>
          </a:p>
          <a:p>
            <a:pPr algn="ctr" defTabSz="914400" eaLnBrk="0" fontAlgn="base" hangingPunct="0">
              <a:spcBef>
                <a:spcPts val="900"/>
              </a:spcBef>
              <a:spcAft>
                <a:spcPct val="0"/>
              </a:spcAft>
            </a:pPr>
            <a:r>
              <a:rPr lang="en-US" b="1" baseline="30000" dirty="0">
                <a:solidFill>
                  <a:srgbClr val="FFFFFF"/>
                </a:solidFill>
                <a:latin typeface="Arial" charset="0"/>
              </a:rPr>
              <a:t>9 </a:t>
            </a:r>
            <a:r>
              <a:rPr lang="en-US" b="1" dirty="0" smtClean="0">
                <a:solidFill>
                  <a:srgbClr val="FFFFFF"/>
                </a:solidFill>
                <a:latin typeface="Arial" charset="0"/>
              </a:rPr>
              <a:t>"Then </a:t>
            </a:r>
            <a:r>
              <a:rPr lang="en-US" b="1" dirty="0">
                <a:solidFill>
                  <a:srgbClr val="FFFFFF"/>
                </a:solidFill>
                <a:latin typeface="Arial" charset="0"/>
              </a:rPr>
              <a:t>he said to me, </a:t>
            </a:r>
            <a:r>
              <a:rPr lang="fr-FR" b="1" dirty="0" smtClean="0">
                <a:solidFill>
                  <a:srgbClr val="FFFFFF"/>
                </a:solidFill>
                <a:latin typeface="Arial" charset="0"/>
              </a:rPr>
              <a:t>'</a:t>
            </a:r>
            <a:r>
              <a:rPr lang="en-US" altLang="ja-JP" b="1" dirty="0" smtClean="0">
                <a:solidFill>
                  <a:srgbClr val="FFFFFF"/>
                </a:solidFill>
                <a:latin typeface="Arial" charset="0"/>
              </a:rPr>
              <a:t>Write</a:t>
            </a:r>
            <a:r>
              <a:rPr lang="en-US" altLang="ja-JP" b="1" dirty="0">
                <a:solidFill>
                  <a:srgbClr val="FFFFFF"/>
                </a:solidFill>
                <a:latin typeface="Arial" charset="0"/>
              </a:rPr>
              <a:t>, </a:t>
            </a:r>
            <a:r>
              <a:rPr lang="en-US" altLang="ja-JP" b="1" dirty="0" smtClean="0">
                <a:solidFill>
                  <a:srgbClr val="FFFFFF"/>
                </a:solidFill>
                <a:latin typeface="Arial" charset="0"/>
              </a:rPr>
              <a:t>"Blessed </a:t>
            </a:r>
            <a:r>
              <a:rPr lang="en-US" altLang="ja-JP" b="1" dirty="0">
                <a:solidFill>
                  <a:srgbClr val="FFFFFF"/>
                </a:solidFill>
                <a:latin typeface="Arial" charset="0"/>
              </a:rPr>
              <a:t>are those who are invited to the </a:t>
            </a:r>
            <a:r>
              <a:rPr lang="en-US" altLang="ja-JP" b="1" dirty="0">
                <a:solidFill>
                  <a:srgbClr val="FFFF00"/>
                </a:solidFill>
                <a:latin typeface="Arial" charset="0"/>
              </a:rPr>
              <a:t>marriage supper</a:t>
            </a:r>
            <a:r>
              <a:rPr lang="en-US" altLang="ja-JP" b="1" dirty="0">
                <a:solidFill>
                  <a:srgbClr val="FFFFFF"/>
                </a:solidFill>
                <a:latin typeface="Arial" charset="0"/>
              </a:rPr>
              <a:t> of the </a:t>
            </a:r>
            <a:r>
              <a:rPr lang="en-US" altLang="ja-JP" b="1" dirty="0" smtClean="0">
                <a:solidFill>
                  <a:srgbClr val="FFFFFF"/>
                </a:solidFill>
                <a:latin typeface="Arial" charset="0"/>
              </a:rPr>
              <a:t>Lamb."</a:t>
            </a:r>
            <a:r>
              <a:rPr lang="fr-FR" altLang="ja-JP" b="1" dirty="0" smtClean="0">
                <a:solidFill>
                  <a:srgbClr val="FFFFFF"/>
                </a:solidFill>
                <a:latin typeface="Arial" charset="0"/>
              </a:rPr>
              <a:t>' </a:t>
            </a:r>
            <a:r>
              <a:rPr lang="en-US" altLang="ja-JP" b="1" dirty="0" smtClean="0">
                <a:solidFill>
                  <a:srgbClr val="FFFFFF"/>
                </a:solidFill>
                <a:latin typeface="Arial" charset="0"/>
              </a:rPr>
              <a:t>And </a:t>
            </a:r>
            <a:r>
              <a:rPr lang="en-US" altLang="ja-JP" b="1" dirty="0">
                <a:solidFill>
                  <a:srgbClr val="FFFFFF"/>
                </a:solidFill>
                <a:latin typeface="Arial" charset="0"/>
              </a:rPr>
              <a:t>he said to me, </a:t>
            </a:r>
            <a:r>
              <a:rPr lang="fr-FR" altLang="ja-JP" b="1" dirty="0" smtClean="0">
                <a:solidFill>
                  <a:srgbClr val="FFFFFF"/>
                </a:solidFill>
                <a:latin typeface="Arial" charset="0"/>
              </a:rPr>
              <a:t>'</a:t>
            </a:r>
            <a:r>
              <a:rPr lang="en-US" altLang="ja-JP" b="1" dirty="0" smtClean="0">
                <a:solidFill>
                  <a:srgbClr val="FFFFFF"/>
                </a:solidFill>
                <a:latin typeface="Arial" charset="0"/>
              </a:rPr>
              <a:t>These </a:t>
            </a:r>
            <a:r>
              <a:rPr lang="en-US" altLang="ja-JP" b="1" dirty="0">
                <a:solidFill>
                  <a:srgbClr val="FFFFFF"/>
                </a:solidFill>
                <a:latin typeface="Arial" charset="0"/>
              </a:rPr>
              <a:t>are true words of God</a:t>
            </a:r>
            <a:r>
              <a:rPr lang="en-US" altLang="ja-JP" b="1" dirty="0" smtClean="0">
                <a:solidFill>
                  <a:srgbClr val="FFFFFF"/>
                </a:solidFill>
                <a:latin typeface="Arial" charset="0"/>
              </a:rPr>
              <a:t>.</a:t>
            </a:r>
            <a:r>
              <a:rPr lang="fr-FR" altLang="ja-JP" b="1" dirty="0" smtClean="0">
                <a:solidFill>
                  <a:srgbClr val="FFFFFF"/>
                </a:solidFill>
                <a:latin typeface="Arial" charset="0"/>
              </a:rPr>
              <a:t>'"</a:t>
            </a:r>
            <a:endParaRPr lang="en-US" b="1" dirty="0">
              <a:solidFill>
                <a:srgbClr val="FFFFFF"/>
              </a:solidFill>
              <a:latin typeface="Arial" charset="0"/>
            </a:endParaRPr>
          </a:p>
        </p:txBody>
      </p:sp>
      <p:sp>
        <p:nvSpPr>
          <p:cNvPr id="5"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830813770"/>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091586" name="Picture 17" descr="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694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7"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4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91589" name="Text Box 4"/>
          <p:cNvSpPr txBox="1">
            <a:spLocks noChangeArrowheads="1"/>
          </p:cNvSpPr>
          <p:nvPr/>
        </p:nvSpPr>
        <p:spPr bwMode="auto">
          <a:xfrm rot="-5400000">
            <a:off x="-645319" y="3729832"/>
            <a:ext cx="3059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Church Age</a:t>
            </a:r>
          </a:p>
        </p:txBody>
      </p:sp>
      <p:sp>
        <p:nvSpPr>
          <p:cNvPr id="18437" name="Text Box 5"/>
          <p:cNvSpPr txBox="1">
            <a:spLocks noChangeArrowheads="1"/>
          </p:cNvSpPr>
          <p:nvPr/>
        </p:nvSpPr>
        <p:spPr bwMode="auto">
          <a:xfrm>
            <a:off x="3429000" y="1295400"/>
            <a:ext cx="205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charset="0"/>
                <a:cs typeface="Arial" charset="0"/>
              </a:rPr>
              <a:t>Second Coming</a:t>
            </a:r>
            <a:endParaRPr lang="en-US" sz="3600" b="1">
              <a:solidFill>
                <a:srgbClr val="000000"/>
              </a:solidFill>
              <a:latin typeface="Arial" charset="0"/>
              <a:cs typeface="Arial" charset="0"/>
            </a:endParaRPr>
          </a:p>
        </p:txBody>
      </p:sp>
      <p:sp>
        <p:nvSpPr>
          <p:cNvPr id="18438" name="Text Box 6"/>
          <p:cNvSpPr txBox="1">
            <a:spLocks noChangeArrowheads="1"/>
          </p:cNvSpPr>
          <p:nvPr/>
        </p:nvSpPr>
        <p:spPr bwMode="auto">
          <a:xfrm>
            <a:off x="1295400" y="19050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charset="0"/>
                <a:cs typeface="Arial" charset="0"/>
              </a:rPr>
              <a:t>Rapture</a:t>
            </a:r>
            <a:endParaRPr lang="en-US" sz="3600" b="1">
              <a:solidFill>
                <a:srgbClr val="FFFFFF"/>
              </a:solidFill>
              <a:latin typeface="Arial" charset="0"/>
              <a:cs typeface="Arial" charset="0"/>
            </a:endParaRPr>
          </a:p>
        </p:txBody>
      </p:sp>
      <p:sp>
        <p:nvSpPr>
          <p:cNvPr id="18439" name="Text Box 7"/>
          <p:cNvSpPr txBox="1">
            <a:spLocks noChangeArrowheads="1"/>
          </p:cNvSpPr>
          <p:nvPr/>
        </p:nvSpPr>
        <p:spPr bwMode="auto">
          <a:xfrm>
            <a:off x="1449388" y="3276600"/>
            <a:ext cx="3122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Tribulation</a:t>
            </a:r>
            <a:endParaRPr lang="en-US" sz="3600" b="1">
              <a:solidFill>
                <a:srgbClr val="000000"/>
              </a:solidFill>
              <a:latin typeface="Arial" charset="0"/>
              <a:cs typeface="Arial" charset="0"/>
            </a:endParaRPr>
          </a:p>
        </p:txBody>
      </p:sp>
      <p:sp>
        <p:nvSpPr>
          <p:cNvPr id="18440"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charset="0"/>
                <a:cs typeface="Arial" charset="0"/>
              </a:rPr>
              <a:t>7 years</a:t>
            </a:r>
          </a:p>
        </p:txBody>
      </p:sp>
      <p:sp>
        <p:nvSpPr>
          <p:cNvPr id="18441" name="Text Box 9"/>
          <p:cNvSpPr txBox="1">
            <a:spLocks noChangeArrowheads="1"/>
          </p:cNvSpPr>
          <p:nvPr/>
        </p:nvSpPr>
        <p:spPr bwMode="auto">
          <a:xfrm>
            <a:off x="4572000" y="3276600"/>
            <a:ext cx="337199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Millennium</a:t>
            </a:r>
            <a:endParaRPr lang="en-US" sz="3600" b="1">
              <a:solidFill>
                <a:srgbClr val="000000"/>
              </a:solidFill>
              <a:latin typeface="Arial" charset="0"/>
              <a:cs typeface="Arial" charset="0"/>
            </a:endParaRPr>
          </a:p>
        </p:txBody>
      </p:sp>
      <p:sp>
        <p:nvSpPr>
          <p:cNvPr id="18442"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charset="0"/>
                <a:cs typeface="Arial" charset="0"/>
              </a:rPr>
              <a:t>1000 years</a:t>
            </a:r>
          </a:p>
        </p:txBody>
      </p:sp>
      <p:sp>
        <p:nvSpPr>
          <p:cNvPr id="18443" name="Text Box 11"/>
          <p:cNvSpPr txBox="1">
            <a:spLocks noChangeArrowheads="1"/>
          </p:cNvSpPr>
          <p:nvPr/>
        </p:nvSpPr>
        <p:spPr bwMode="auto">
          <a:xfrm rot="5400000" flipH="1">
            <a:off x="5925343" y="3971132"/>
            <a:ext cx="49514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charset="0"/>
                <a:cs typeface="Arial" charset="0"/>
              </a:rPr>
              <a:t>Eternal Kingdom</a:t>
            </a:r>
          </a:p>
        </p:txBody>
      </p:sp>
      <p:sp>
        <p:nvSpPr>
          <p:cNvPr id="18444"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3600" b="1">
                <a:solidFill>
                  <a:srgbClr val="FFFF00"/>
                </a:solidFill>
                <a:latin typeface="Arial" charset="0"/>
                <a:cs typeface="Arial" charset="0"/>
              </a:rPr>
              <a:t>Judgment</a:t>
            </a:r>
          </a:p>
        </p:txBody>
      </p:sp>
      <p:sp>
        <p:nvSpPr>
          <p:cNvPr id="18445"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446"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91600" name="Rectangle 15"/>
          <p:cNvSpPr>
            <a:spLocks noGrp="1" noChangeArrowheads="1"/>
          </p:cNvSpPr>
          <p:nvPr>
            <p:ph type="title" idx="4294967295"/>
          </p:nvPr>
        </p:nvSpPr>
        <p:spPr>
          <a:xfrm>
            <a:off x="685800" y="533400"/>
            <a:ext cx="7772400" cy="708025"/>
          </a:xfrm>
          <a:noFill/>
        </p:spPr>
        <p:txBody>
          <a:bodyPr anchor="t">
            <a:spAutoFit/>
          </a:bodyPr>
          <a:lstStyle/>
          <a:p>
            <a:pPr>
              <a:spcBef>
                <a:spcPct val="50000"/>
              </a:spcBef>
            </a:pPr>
            <a:r>
              <a:rPr lang="en-US" altLang="ja-JP" sz="4000" b="1" dirty="0" smtClean="0">
                <a:solidFill>
                  <a:srgbClr val="FFFF99"/>
                </a:solidFill>
                <a:latin typeface="Arial" charset="0"/>
                <a:ea typeface="ＭＳ Ｐゴシック" charset="0"/>
              </a:rPr>
              <a:t>"Pre</a:t>
            </a:r>
            <a:r>
              <a:rPr lang="en-US" altLang="ja-JP" sz="4000" b="1" dirty="0">
                <a:solidFill>
                  <a:srgbClr val="FFFF99"/>
                </a:solidFill>
                <a:latin typeface="Arial" charset="0"/>
                <a:ea typeface="ＭＳ Ｐゴシック" charset="0"/>
              </a:rPr>
              <a:t>-</a:t>
            </a:r>
            <a:r>
              <a:rPr lang="en-US" altLang="ja-JP" sz="4000" b="1" dirty="0" err="1" smtClean="0">
                <a:solidFill>
                  <a:srgbClr val="FFFF99"/>
                </a:solidFill>
                <a:latin typeface="Arial" charset="0"/>
                <a:ea typeface="ＭＳ Ｐゴシック" charset="0"/>
              </a:rPr>
              <a:t>Trib</a:t>
            </a:r>
            <a:r>
              <a:rPr lang="en-US" altLang="ja-JP" sz="4000" b="1" dirty="0" smtClean="0">
                <a:solidFill>
                  <a:srgbClr val="FFFF99"/>
                </a:solidFill>
                <a:latin typeface="Arial" charset="0"/>
                <a:ea typeface="ＭＳ Ｐゴシック" charset="0"/>
              </a:rPr>
              <a:t>" </a:t>
            </a:r>
            <a:r>
              <a:rPr lang="en-US" altLang="ja-JP" sz="4000" b="1" dirty="0">
                <a:solidFill>
                  <a:srgbClr val="FFFF99"/>
                </a:solidFill>
                <a:latin typeface="Arial" charset="0"/>
                <a:ea typeface="ＭＳ Ｐゴシック" charset="0"/>
              </a:rPr>
              <a:t>Rapture</a:t>
            </a:r>
            <a:endParaRPr lang="en-US" sz="4000" b="1" dirty="0">
              <a:solidFill>
                <a:srgbClr val="FFFF99"/>
              </a:solidFill>
              <a:latin typeface="Arial" charset="0"/>
              <a:ea typeface="ＭＳ Ｐゴシック" charset="0"/>
            </a:endParaRPr>
          </a:p>
        </p:txBody>
      </p:sp>
      <p:sp>
        <p:nvSpPr>
          <p:cNvPr id="2" name="Text Box 7"/>
          <p:cNvSpPr txBox="1">
            <a:spLocks noChangeArrowheads="1"/>
          </p:cNvSpPr>
          <p:nvPr/>
        </p:nvSpPr>
        <p:spPr bwMode="auto">
          <a:xfrm>
            <a:off x="1449388" y="2514600"/>
            <a:ext cx="3122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(Wedding)</a:t>
            </a:r>
            <a:endParaRPr lang="en-US" sz="3600" b="1">
              <a:solidFill>
                <a:srgbClr val="000000"/>
              </a:solidFill>
              <a:latin typeface="Arial" charset="0"/>
              <a:cs typeface="Arial" charset="0"/>
            </a:endParaRPr>
          </a:p>
        </p:txBody>
      </p:sp>
      <p:sp>
        <p:nvSpPr>
          <p:cNvPr id="3" name="Text Box 9"/>
          <p:cNvSpPr txBox="1">
            <a:spLocks noChangeArrowheads="1"/>
          </p:cNvSpPr>
          <p:nvPr/>
        </p:nvSpPr>
        <p:spPr bwMode="auto">
          <a:xfrm>
            <a:off x="4624792" y="2514600"/>
            <a:ext cx="321959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(Supper)</a:t>
            </a:r>
            <a:endParaRPr lang="en-US" sz="3600" b="1">
              <a:solidFill>
                <a:srgbClr val="000000"/>
              </a:solidFill>
              <a:latin typeface="Arial" charset="0"/>
              <a:cs typeface="Arial" charset="0"/>
            </a:endParaRPr>
          </a:p>
        </p:txBody>
      </p:sp>
      <p:sp>
        <p:nvSpPr>
          <p:cNvPr id="19" name="Text Box 37"/>
          <p:cNvSpPr txBox="1">
            <a:spLocks noChangeArrowheads="1"/>
          </p:cNvSpPr>
          <p:nvPr/>
        </p:nvSpPr>
        <p:spPr bwMode="auto">
          <a:xfrm>
            <a:off x="8454096" y="64606"/>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416</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46308854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18438"/>
                                        </p:tgtEl>
                                        <p:attrNameLst>
                                          <p:attrName>style.visibility</p:attrName>
                                        </p:attrNameLst>
                                      </p:cBhvr>
                                      <p:to>
                                        <p:strVal val="visible"/>
                                      </p:to>
                                    </p:set>
                                    <p:animEffect transition="in" filter="box(out)">
                                      <p:cBhvr>
                                        <p:cTn id="7" dur="500"/>
                                        <p:tgtEl>
                                          <p:spTgt spid="18438"/>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18445"/>
                                        </p:tgtEl>
                                        <p:attrNameLst>
                                          <p:attrName>style.visibility</p:attrName>
                                        </p:attrNameLst>
                                      </p:cBhvr>
                                      <p:to>
                                        <p:strVal val="visible"/>
                                      </p:to>
                                    </p:set>
                                    <p:anim calcmode="lin" valueType="num">
                                      <p:cBhvr additive="base">
                                        <p:cTn id="11" dur="500" fill="hold"/>
                                        <p:tgtEl>
                                          <p:spTgt spid="18445"/>
                                        </p:tgtEl>
                                        <p:attrNameLst>
                                          <p:attrName>ppt_x</p:attrName>
                                        </p:attrNameLst>
                                      </p:cBhvr>
                                      <p:tavLst>
                                        <p:tav tm="0">
                                          <p:val>
                                            <p:strVal val="#ppt_x"/>
                                          </p:val>
                                        </p:tav>
                                        <p:tav tm="100000">
                                          <p:val>
                                            <p:strVal val="#ppt_x"/>
                                          </p:val>
                                        </p:tav>
                                      </p:tavLst>
                                    </p:anim>
                                    <p:anim calcmode="lin" valueType="num">
                                      <p:cBhvr additive="base">
                                        <p:cTn id="12" dur="500" fill="hold"/>
                                        <p:tgtEl>
                                          <p:spTgt spid="18445"/>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18446"/>
                                        </p:tgtEl>
                                        <p:attrNameLst>
                                          <p:attrName>style.visibility</p:attrName>
                                        </p:attrNameLst>
                                      </p:cBhvr>
                                      <p:to>
                                        <p:strVal val="visible"/>
                                      </p:to>
                                    </p:set>
                                    <p:anim calcmode="lin" valueType="num">
                                      <p:cBhvr additive="base">
                                        <p:cTn id="16" dur="500" fill="hold"/>
                                        <p:tgtEl>
                                          <p:spTgt spid="18446"/>
                                        </p:tgtEl>
                                        <p:attrNameLst>
                                          <p:attrName>ppt_x</p:attrName>
                                        </p:attrNameLst>
                                      </p:cBhvr>
                                      <p:tavLst>
                                        <p:tav tm="0">
                                          <p:val>
                                            <p:strVal val="#ppt_x"/>
                                          </p:val>
                                        </p:tav>
                                        <p:tav tm="100000">
                                          <p:val>
                                            <p:strVal val="#ppt_x"/>
                                          </p:val>
                                        </p:tav>
                                      </p:tavLst>
                                    </p:anim>
                                    <p:anim calcmode="lin" valueType="num">
                                      <p:cBhvr additive="base">
                                        <p:cTn id="17" dur="500" fill="hold"/>
                                        <p:tgtEl>
                                          <p:spTgt spid="18446"/>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18439"/>
                                        </p:tgtEl>
                                        <p:attrNameLst>
                                          <p:attrName>style.visibility</p:attrName>
                                        </p:attrNameLst>
                                      </p:cBhvr>
                                      <p:to>
                                        <p:strVal val="visible"/>
                                      </p:to>
                                    </p:set>
                                    <p:anim calcmode="lin" valueType="num">
                                      <p:cBhvr>
                                        <p:cTn id="21" dur="500" fill="hold"/>
                                        <p:tgtEl>
                                          <p:spTgt spid="18439"/>
                                        </p:tgtEl>
                                        <p:attrNameLst>
                                          <p:attrName>ppt_w</p:attrName>
                                        </p:attrNameLst>
                                      </p:cBhvr>
                                      <p:tavLst>
                                        <p:tav tm="0">
                                          <p:val>
                                            <p:fltVal val="0"/>
                                          </p:val>
                                        </p:tav>
                                        <p:tav tm="100000">
                                          <p:val>
                                            <p:strVal val="#ppt_w"/>
                                          </p:val>
                                        </p:tav>
                                      </p:tavLst>
                                    </p:anim>
                                    <p:anim calcmode="lin" valueType="num">
                                      <p:cBhvr>
                                        <p:cTn id="22" dur="500" fill="hold"/>
                                        <p:tgtEl>
                                          <p:spTgt spid="18439"/>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18440"/>
                                        </p:tgtEl>
                                        <p:attrNameLst>
                                          <p:attrName>style.visibility</p:attrName>
                                        </p:attrNameLst>
                                      </p:cBhvr>
                                      <p:to>
                                        <p:strVal val="visible"/>
                                      </p:to>
                                    </p:set>
                                    <p:anim calcmode="lin" valueType="num">
                                      <p:cBhvr>
                                        <p:cTn id="26" dur="500" fill="hold"/>
                                        <p:tgtEl>
                                          <p:spTgt spid="18440"/>
                                        </p:tgtEl>
                                        <p:attrNameLst>
                                          <p:attrName>ppt_w</p:attrName>
                                        </p:attrNameLst>
                                      </p:cBhvr>
                                      <p:tavLst>
                                        <p:tav tm="0">
                                          <p:val>
                                            <p:fltVal val="0"/>
                                          </p:val>
                                        </p:tav>
                                        <p:tav tm="100000">
                                          <p:val>
                                            <p:strVal val="#ppt_w"/>
                                          </p:val>
                                        </p:tav>
                                      </p:tavLst>
                                    </p:anim>
                                    <p:anim calcmode="lin" valueType="num">
                                      <p:cBhvr>
                                        <p:cTn id="27" dur="500" fill="hold"/>
                                        <p:tgtEl>
                                          <p:spTgt spid="18440"/>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0"/>
                                  </p:stCondLst>
                                  <p:childTnLst>
                                    <p:set>
                                      <p:cBhvr>
                                        <p:cTn id="30" dur="1" fill="hold">
                                          <p:stCondLst>
                                            <p:cond delay="0"/>
                                          </p:stCondLst>
                                        </p:cTn>
                                        <p:tgtEl>
                                          <p:spTgt spid="18435"/>
                                        </p:tgtEl>
                                        <p:attrNameLst>
                                          <p:attrName>style.visibility</p:attrName>
                                        </p:attrNameLst>
                                      </p:cBhvr>
                                      <p:to>
                                        <p:strVal val="visible"/>
                                      </p:to>
                                    </p:set>
                                    <p:anim calcmode="lin" valueType="num">
                                      <p:cBhvr additive="base">
                                        <p:cTn id="31" dur="500" fill="hold"/>
                                        <p:tgtEl>
                                          <p:spTgt spid="18435"/>
                                        </p:tgtEl>
                                        <p:attrNameLst>
                                          <p:attrName>ppt_x</p:attrName>
                                        </p:attrNameLst>
                                      </p:cBhvr>
                                      <p:tavLst>
                                        <p:tav tm="0">
                                          <p:val>
                                            <p:strVal val="#ppt_x"/>
                                          </p:val>
                                        </p:tav>
                                        <p:tav tm="100000">
                                          <p:val>
                                            <p:strVal val="#ppt_x"/>
                                          </p:val>
                                        </p:tav>
                                      </p:tavLst>
                                    </p:anim>
                                    <p:anim calcmode="lin" valueType="num">
                                      <p:cBhvr additive="base">
                                        <p:cTn id="32" dur="500" fill="hold"/>
                                        <p:tgtEl>
                                          <p:spTgt spid="18435"/>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18437"/>
                                        </p:tgtEl>
                                        <p:attrNameLst>
                                          <p:attrName>style.visibility</p:attrName>
                                        </p:attrNameLst>
                                      </p:cBhvr>
                                      <p:to>
                                        <p:strVal val="visible"/>
                                      </p:to>
                                    </p:set>
                                    <p:anim calcmode="lin" valueType="num">
                                      <p:cBhvr additive="base">
                                        <p:cTn id="36" dur="500" fill="hold"/>
                                        <p:tgtEl>
                                          <p:spTgt spid="18437"/>
                                        </p:tgtEl>
                                        <p:attrNameLst>
                                          <p:attrName>ppt_x</p:attrName>
                                        </p:attrNameLst>
                                      </p:cBhvr>
                                      <p:tavLst>
                                        <p:tav tm="0">
                                          <p:val>
                                            <p:strVal val="#ppt_x"/>
                                          </p:val>
                                        </p:tav>
                                        <p:tav tm="100000">
                                          <p:val>
                                            <p:strVal val="#ppt_x"/>
                                          </p:val>
                                        </p:tav>
                                      </p:tavLst>
                                    </p:anim>
                                    <p:anim calcmode="lin" valueType="num">
                                      <p:cBhvr additive="base">
                                        <p:cTn id="37" dur="500" fill="hold"/>
                                        <p:tgtEl>
                                          <p:spTgt spid="1843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18441"/>
                                        </p:tgtEl>
                                        <p:attrNameLst>
                                          <p:attrName>style.visibility</p:attrName>
                                        </p:attrNameLst>
                                      </p:cBhvr>
                                      <p:to>
                                        <p:strVal val="visible"/>
                                      </p:to>
                                    </p:set>
                                    <p:anim calcmode="lin" valueType="num">
                                      <p:cBhvr>
                                        <p:cTn id="41" dur="500" fill="hold"/>
                                        <p:tgtEl>
                                          <p:spTgt spid="18441"/>
                                        </p:tgtEl>
                                        <p:attrNameLst>
                                          <p:attrName>ppt_w</p:attrName>
                                        </p:attrNameLst>
                                      </p:cBhvr>
                                      <p:tavLst>
                                        <p:tav tm="0">
                                          <p:val>
                                            <p:fltVal val="0"/>
                                          </p:val>
                                        </p:tav>
                                        <p:tav tm="100000">
                                          <p:val>
                                            <p:strVal val="#ppt_w"/>
                                          </p:val>
                                        </p:tav>
                                      </p:tavLst>
                                    </p:anim>
                                    <p:anim calcmode="lin" valueType="num">
                                      <p:cBhvr>
                                        <p:cTn id="42" dur="500" fill="hold"/>
                                        <p:tgtEl>
                                          <p:spTgt spid="18441"/>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18442"/>
                                        </p:tgtEl>
                                        <p:attrNameLst>
                                          <p:attrName>style.visibility</p:attrName>
                                        </p:attrNameLst>
                                      </p:cBhvr>
                                      <p:to>
                                        <p:strVal val="visible"/>
                                      </p:to>
                                    </p:set>
                                    <p:anim calcmode="lin" valueType="num">
                                      <p:cBhvr>
                                        <p:cTn id="46" dur="500" fill="hold"/>
                                        <p:tgtEl>
                                          <p:spTgt spid="18442"/>
                                        </p:tgtEl>
                                        <p:attrNameLst>
                                          <p:attrName>ppt_w</p:attrName>
                                        </p:attrNameLst>
                                      </p:cBhvr>
                                      <p:tavLst>
                                        <p:tav tm="0">
                                          <p:val>
                                            <p:fltVal val="0"/>
                                          </p:val>
                                        </p:tav>
                                        <p:tav tm="100000">
                                          <p:val>
                                            <p:strVal val="#ppt_w"/>
                                          </p:val>
                                        </p:tav>
                                      </p:tavLst>
                                    </p:anim>
                                    <p:anim calcmode="lin" valueType="num">
                                      <p:cBhvr>
                                        <p:cTn id="47" dur="500" fill="hold"/>
                                        <p:tgtEl>
                                          <p:spTgt spid="18442"/>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18444"/>
                                        </p:tgtEl>
                                        <p:attrNameLst>
                                          <p:attrName>style.visibility</p:attrName>
                                        </p:attrNameLst>
                                      </p:cBhvr>
                                      <p:to>
                                        <p:strVal val="visible"/>
                                      </p:to>
                                    </p:set>
                                    <p:anim calcmode="lin" valueType="num">
                                      <p:cBhvr additive="base">
                                        <p:cTn id="51" dur="500" fill="hold"/>
                                        <p:tgtEl>
                                          <p:spTgt spid="18444"/>
                                        </p:tgtEl>
                                        <p:attrNameLst>
                                          <p:attrName>ppt_x</p:attrName>
                                        </p:attrNameLst>
                                      </p:cBhvr>
                                      <p:tavLst>
                                        <p:tav tm="0">
                                          <p:val>
                                            <p:strVal val="#ppt_x"/>
                                          </p:val>
                                        </p:tav>
                                        <p:tav tm="100000">
                                          <p:val>
                                            <p:strVal val="#ppt_x"/>
                                          </p:val>
                                        </p:tav>
                                      </p:tavLst>
                                    </p:anim>
                                    <p:anim calcmode="lin" valueType="num">
                                      <p:cBhvr additive="base">
                                        <p:cTn id="52" dur="500" fill="hold"/>
                                        <p:tgtEl>
                                          <p:spTgt spid="18444"/>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18443"/>
                                        </p:tgtEl>
                                        <p:attrNameLst>
                                          <p:attrName>style.visibility</p:attrName>
                                        </p:attrNameLst>
                                      </p:cBhvr>
                                      <p:to>
                                        <p:strVal val="visible"/>
                                      </p:to>
                                    </p:set>
                                    <p:anim calcmode="lin" valueType="num">
                                      <p:cBhvr additive="base">
                                        <p:cTn id="56" dur="500" fill="hold"/>
                                        <p:tgtEl>
                                          <p:spTgt spid="18443"/>
                                        </p:tgtEl>
                                        <p:attrNameLst>
                                          <p:attrName>ppt_x</p:attrName>
                                        </p:attrNameLst>
                                      </p:cBhvr>
                                      <p:tavLst>
                                        <p:tav tm="0">
                                          <p:val>
                                            <p:strVal val="1+#ppt_w/2"/>
                                          </p:val>
                                        </p:tav>
                                        <p:tav tm="100000">
                                          <p:val>
                                            <p:strVal val="#ppt_x"/>
                                          </p:val>
                                        </p:tav>
                                      </p:tavLst>
                                    </p:anim>
                                    <p:anim calcmode="lin" valueType="num">
                                      <p:cBhvr additive="base">
                                        <p:cTn id="57" dur="500" fill="hold"/>
                                        <p:tgtEl>
                                          <p:spTgt spid="18443"/>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5500"/>
                            </p:stCondLst>
                            <p:childTnLst>
                              <p:par>
                                <p:cTn id="59" presetID="23" presetClass="entr" presetSubtype="16" fill="hold" grpId="0" nodeType="afterEffect">
                                  <p:stCondLst>
                                    <p:cond delay="100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nodeType="afterGroup">
                            <p:stCondLst>
                              <p:cond delay="17000"/>
                            </p:stCondLst>
                            <p:childTnLst>
                              <p:par>
                                <p:cTn id="64" presetID="23" presetClass="entr" presetSubtype="16" fill="hold" grpId="0" nodeType="afterEffect">
                                  <p:stCondLst>
                                    <p:cond delay="100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autoUpdateAnimBg="0"/>
      <p:bldP spid="18438" grpId="0" autoUpdateAnimBg="0"/>
      <p:bldP spid="18439" grpId="0"/>
      <p:bldP spid="18440" grpId="0" autoUpdateAnimBg="0"/>
      <p:bldP spid="18441" grpId="0"/>
      <p:bldP spid="18442" grpId="0" autoUpdateAnimBg="0"/>
      <p:bldP spid="18443" grpId="0" autoUpdateAnimBg="0"/>
      <p:bldP spid="18444" grpId="0" autoUpdateAnimBg="0"/>
      <p:bldP spid="18445" grpId="0" animBg="1"/>
      <p:bldP spid="18446" grpId="0" animBg="1"/>
      <p:bldP spid="2" grpId="0"/>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44450"/>
            <a:ext cx="8325097" cy="811213"/>
          </a:xfrm>
          <a:effectLst>
            <a:outerShdw blurRad="38100" dist="25398" dir="2700000" algn="ctr" rotWithShape="0">
              <a:srgbClr val="000000">
                <a:alpha val="99962"/>
              </a:srgbClr>
            </a:outerShdw>
          </a:effectLst>
        </p:spPr>
        <p:txBody>
          <a:bodyPr/>
          <a:lstStyle/>
          <a:p>
            <a:pPr algn="l" eaLnBrk="1" hangingPunct="1">
              <a:defRPr/>
            </a:pPr>
            <a:r>
              <a:rPr lang="en-US" sz="3200" b="1" dirty="0" smtClean="0">
                <a:latin typeface="Arial" charset="0"/>
                <a:ea typeface="ＭＳ Ｐゴシック" charset="0"/>
              </a:rPr>
              <a:t>The </a:t>
            </a:r>
            <a:r>
              <a:rPr lang="en-US" sz="3200" b="1" dirty="0">
                <a:latin typeface="Arial" charset="0"/>
                <a:ea typeface="ＭＳ Ｐゴシック" charset="0"/>
              </a:rPr>
              <a:t>Marriage &amp; </a:t>
            </a:r>
            <a:r>
              <a:rPr lang="en-US" sz="3200" b="1" dirty="0" smtClean="0">
                <a:latin typeface="Arial" charset="0"/>
                <a:ea typeface="ＭＳ Ｐゴシック" charset="0"/>
              </a:rPr>
              <a:t>Supper Contrasts (19:7-9)</a:t>
            </a:r>
            <a:endParaRPr lang="en-US" sz="4000" b="1" dirty="0">
              <a:latin typeface="Arial" charset="0"/>
              <a:ea typeface="ＭＳ Ｐゴシック" charset="0"/>
            </a:endParaRPr>
          </a:p>
        </p:txBody>
      </p:sp>
      <p:graphicFrame>
        <p:nvGraphicFramePr>
          <p:cNvPr id="2" name="Table 1"/>
          <p:cNvGraphicFramePr>
            <a:graphicFrameLocks noGrp="1"/>
          </p:cNvGraphicFramePr>
          <p:nvPr/>
        </p:nvGraphicFramePr>
        <p:xfrm>
          <a:off x="-36513" y="908050"/>
          <a:ext cx="9180512" cy="5943600"/>
        </p:xfrm>
        <a:graphic>
          <a:graphicData uri="http://schemas.openxmlformats.org/drawingml/2006/table">
            <a:tbl>
              <a:tblPr firstRow="1" bandRow="1">
                <a:tableStyleId>{5C22544A-7EE6-4342-B048-85BDC9FD1C3A}</a:tableStyleId>
              </a:tblPr>
              <a:tblGrid>
                <a:gridCol w="2493686"/>
                <a:gridCol w="2891821"/>
                <a:gridCol w="3795005"/>
              </a:tblGrid>
              <a:tr h="370840">
                <a:tc>
                  <a:txBody>
                    <a:bodyPr/>
                    <a:lstStyle/>
                    <a:p>
                      <a:r>
                        <a:rPr lang="en-US" sz="2400" b="1" dirty="0" smtClean="0">
                          <a:latin typeface="Arial"/>
                          <a:cs typeface="Arial"/>
                        </a:rPr>
                        <a:t>Symbols</a:t>
                      </a:r>
                      <a:endParaRPr lang="en-US" sz="2400" b="1" dirty="0">
                        <a:latin typeface="Arial"/>
                        <a:cs typeface="Arial"/>
                      </a:endParaRPr>
                    </a:p>
                  </a:txBody>
                  <a:tcPr/>
                </a:tc>
                <a:tc>
                  <a:txBody>
                    <a:bodyPr/>
                    <a:lstStyle/>
                    <a:p>
                      <a:r>
                        <a:rPr lang="en-US" sz="2400" b="1" dirty="0" smtClean="0">
                          <a:latin typeface="Arial"/>
                          <a:cs typeface="Arial"/>
                        </a:rPr>
                        <a:t>Wedding</a:t>
                      </a:r>
                      <a:endParaRPr lang="en-US" sz="2400" b="1" dirty="0">
                        <a:latin typeface="Arial"/>
                        <a:cs typeface="Arial"/>
                      </a:endParaRPr>
                    </a:p>
                  </a:txBody>
                  <a:tcPr/>
                </a:tc>
                <a:tc>
                  <a:txBody>
                    <a:bodyPr/>
                    <a:lstStyle/>
                    <a:p>
                      <a:r>
                        <a:rPr lang="en-US" sz="2400" b="1" dirty="0" smtClean="0">
                          <a:latin typeface="Arial"/>
                          <a:cs typeface="Arial"/>
                        </a:rPr>
                        <a:t>Feast</a:t>
                      </a:r>
                      <a:endParaRPr lang="en-US" sz="2400" b="1" dirty="0">
                        <a:latin typeface="Arial"/>
                        <a:cs typeface="Arial"/>
                      </a:endParaRPr>
                    </a:p>
                  </a:txBody>
                  <a:tcPr/>
                </a:tc>
              </a:tr>
              <a:tr h="370840">
                <a:tc>
                  <a:txBody>
                    <a:bodyPr/>
                    <a:lstStyle/>
                    <a:p>
                      <a:r>
                        <a:rPr lang="en-US" sz="2400" b="1" dirty="0" smtClean="0">
                          <a:latin typeface="Arial"/>
                          <a:cs typeface="Arial"/>
                        </a:rPr>
                        <a:t>Verse</a:t>
                      </a:r>
                      <a:endParaRPr lang="en-US" sz="2400" b="1" dirty="0">
                        <a:latin typeface="Arial"/>
                        <a:cs typeface="Arial"/>
                      </a:endParaRPr>
                    </a:p>
                  </a:txBody>
                  <a:tcPr/>
                </a:tc>
                <a:tc>
                  <a:txBody>
                    <a:bodyPr/>
                    <a:lstStyle/>
                    <a:p>
                      <a:r>
                        <a:rPr lang="en-US" sz="2400" b="1" dirty="0" smtClean="0">
                          <a:latin typeface="Arial"/>
                          <a:cs typeface="Arial"/>
                        </a:rPr>
                        <a:t>7</a:t>
                      </a:r>
                      <a:endParaRPr lang="en-US" sz="2400" b="1" dirty="0">
                        <a:latin typeface="Arial"/>
                        <a:cs typeface="Arial"/>
                      </a:endParaRPr>
                    </a:p>
                  </a:txBody>
                  <a:tcPr/>
                </a:tc>
                <a:tc>
                  <a:txBody>
                    <a:bodyPr/>
                    <a:lstStyle/>
                    <a:p>
                      <a:r>
                        <a:rPr lang="en-US" sz="2400" b="1" dirty="0" smtClean="0">
                          <a:latin typeface="Arial"/>
                          <a:cs typeface="Arial"/>
                        </a:rPr>
                        <a:t>9</a:t>
                      </a:r>
                      <a:endParaRPr lang="en-US" sz="2400" b="1" dirty="0">
                        <a:latin typeface="Arial"/>
                        <a:cs typeface="Arial"/>
                      </a:endParaRPr>
                    </a:p>
                  </a:txBody>
                  <a:tcPr/>
                </a:tc>
              </a:tr>
              <a:tr h="370840">
                <a:tc>
                  <a:txBody>
                    <a:bodyPr/>
                    <a:lstStyle/>
                    <a:p>
                      <a:r>
                        <a:rPr lang="en-US" sz="2400" b="1" dirty="0" smtClean="0">
                          <a:latin typeface="Arial"/>
                          <a:cs typeface="Arial"/>
                        </a:rPr>
                        <a:t>Tense</a:t>
                      </a:r>
                      <a:endParaRPr lang="en-US" sz="2400" b="1" dirty="0">
                        <a:latin typeface="Arial"/>
                        <a:cs typeface="Arial"/>
                      </a:endParaRPr>
                    </a:p>
                  </a:txBody>
                  <a:tcPr/>
                </a:tc>
                <a:tc>
                  <a:txBody>
                    <a:bodyPr/>
                    <a:lstStyle/>
                    <a:p>
                      <a:r>
                        <a:rPr lang="en-US" sz="2400" b="1" dirty="0" smtClean="0">
                          <a:latin typeface="Arial"/>
                          <a:cs typeface="Arial"/>
                        </a:rPr>
                        <a:t>Aorist (past)</a:t>
                      </a:r>
                      <a:endParaRPr lang="en-US" sz="2400" b="1" dirty="0">
                        <a:latin typeface="Arial"/>
                        <a:cs typeface="Arial"/>
                      </a:endParaRPr>
                    </a:p>
                  </a:txBody>
                  <a:tcPr/>
                </a:tc>
                <a:tc>
                  <a:txBody>
                    <a:bodyPr/>
                    <a:lstStyle/>
                    <a:p>
                      <a:r>
                        <a:rPr lang="en-US" sz="2400" b="1" dirty="0" smtClean="0">
                          <a:latin typeface="Arial"/>
                          <a:cs typeface="Arial"/>
                        </a:rPr>
                        <a:t>Present</a:t>
                      </a:r>
                      <a:endParaRPr lang="en-US" sz="2400" b="1" dirty="0">
                        <a:latin typeface="Arial"/>
                        <a:cs typeface="Arial"/>
                      </a:endParaRPr>
                    </a:p>
                  </a:txBody>
                  <a:tcPr/>
                </a:tc>
              </a:tr>
              <a:tr h="370840">
                <a:tc>
                  <a:txBody>
                    <a:bodyPr/>
                    <a:lstStyle/>
                    <a:p>
                      <a:r>
                        <a:rPr lang="en-US" sz="2400" b="1" dirty="0" smtClean="0">
                          <a:latin typeface="Arial"/>
                          <a:cs typeface="Arial"/>
                        </a:rPr>
                        <a:t>Involvement</a:t>
                      </a:r>
                      <a:endParaRPr lang="en-US" sz="2400" b="1" dirty="0">
                        <a:latin typeface="Arial"/>
                        <a:cs typeface="Arial"/>
                      </a:endParaRPr>
                    </a:p>
                  </a:txBody>
                  <a:tcPr/>
                </a:tc>
                <a:tc>
                  <a:txBody>
                    <a:bodyPr/>
                    <a:lstStyle/>
                    <a:p>
                      <a:r>
                        <a:rPr lang="en-US" sz="2400" b="1" dirty="0" smtClean="0">
                          <a:latin typeface="Arial"/>
                          <a:cs typeface="Arial"/>
                        </a:rPr>
                        <a:t>Church as Bride</a:t>
                      </a:r>
                      <a:endParaRPr lang="en-US" sz="2400" b="1" dirty="0">
                        <a:latin typeface="Arial"/>
                        <a:cs typeface="Arial"/>
                      </a:endParaRPr>
                    </a:p>
                  </a:txBody>
                  <a:tcPr/>
                </a:tc>
                <a:tc>
                  <a:txBody>
                    <a:bodyPr/>
                    <a:lstStyle/>
                    <a:p>
                      <a:r>
                        <a:rPr lang="en-US" sz="2400" b="1" dirty="0" smtClean="0">
                          <a:latin typeface="Arial"/>
                          <a:cs typeface="Arial"/>
                        </a:rPr>
                        <a:t>Israel as Guests</a:t>
                      </a:r>
                      <a:endParaRPr lang="en-US" sz="2400" b="1" dirty="0">
                        <a:latin typeface="Arial"/>
                        <a:cs typeface="Arial"/>
                      </a:endParaRPr>
                    </a:p>
                  </a:txBody>
                  <a:tcPr/>
                </a:tc>
              </a:tr>
              <a:tr h="370840">
                <a:tc>
                  <a:txBody>
                    <a:bodyPr/>
                    <a:lstStyle/>
                    <a:p>
                      <a:r>
                        <a:rPr lang="en-US" sz="2400" b="1" dirty="0" smtClean="0">
                          <a:latin typeface="Arial"/>
                          <a:cs typeface="Arial"/>
                        </a:rPr>
                        <a:t>Time Period</a:t>
                      </a:r>
                      <a:endParaRPr lang="en-US" sz="2400" b="1" dirty="0">
                        <a:latin typeface="Arial"/>
                        <a:cs typeface="Arial"/>
                      </a:endParaRPr>
                    </a:p>
                  </a:txBody>
                  <a:tcPr/>
                </a:tc>
                <a:tc>
                  <a:txBody>
                    <a:bodyPr/>
                    <a:lstStyle/>
                    <a:p>
                      <a:r>
                        <a:rPr lang="en-US" sz="2400" b="1" dirty="0" smtClean="0">
                          <a:latin typeface="Arial"/>
                          <a:cs typeface="Arial"/>
                        </a:rPr>
                        <a:t>Tribulation</a:t>
                      </a:r>
                      <a:endParaRPr lang="en-US" sz="2400" b="1" dirty="0">
                        <a:latin typeface="Arial"/>
                        <a:cs typeface="Arial"/>
                      </a:endParaRPr>
                    </a:p>
                  </a:txBody>
                  <a:tcPr/>
                </a:tc>
                <a:tc>
                  <a:txBody>
                    <a:bodyPr/>
                    <a:lstStyle/>
                    <a:p>
                      <a:r>
                        <a:rPr lang="en-US" sz="2400" b="1" dirty="0" smtClean="0">
                          <a:latin typeface="Arial"/>
                          <a:cs typeface="Arial"/>
                        </a:rPr>
                        <a:t>Millennium</a:t>
                      </a:r>
                      <a:endParaRPr lang="en-US" sz="2400" b="1" dirty="0">
                        <a:latin typeface="Arial"/>
                        <a:cs typeface="Arial"/>
                      </a:endParaRPr>
                    </a:p>
                  </a:txBody>
                  <a:tcPr/>
                </a:tc>
              </a:tr>
              <a:tr h="370840">
                <a:tc>
                  <a:txBody>
                    <a:bodyPr/>
                    <a:lstStyle/>
                    <a:p>
                      <a:r>
                        <a:rPr lang="en-US" sz="2400" b="1" dirty="0" smtClean="0">
                          <a:latin typeface="Arial"/>
                          <a:cs typeface="Arial"/>
                        </a:rPr>
                        <a:t>Place</a:t>
                      </a:r>
                      <a:endParaRPr lang="en-US" sz="2400" b="1" dirty="0">
                        <a:latin typeface="Arial"/>
                        <a:cs typeface="Arial"/>
                      </a:endParaRPr>
                    </a:p>
                  </a:txBody>
                  <a:tcPr/>
                </a:tc>
                <a:tc>
                  <a:txBody>
                    <a:bodyPr/>
                    <a:lstStyle/>
                    <a:p>
                      <a:r>
                        <a:rPr lang="en-US" sz="2400" b="1" dirty="0" smtClean="0">
                          <a:latin typeface="Arial"/>
                          <a:cs typeface="Arial"/>
                        </a:rPr>
                        <a:t>Heaven</a:t>
                      </a:r>
                      <a:endParaRPr lang="en-US" sz="2400" b="1" dirty="0">
                        <a:latin typeface="Arial"/>
                        <a:cs typeface="Arial"/>
                      </a:endParaRPr>
                    </a:p>
                  </a:txBody>
                  <a:tcPr/>
                </a:tc>
                <a:tc>
                  <a:txBody>
                    <a:bodyPr/>
                    <a:lstStyle/>
                    <a:p>
                      <a:r>
                        <a:rPr lang="en-US" sz="2400" b="1" dirty="0" smtClean="0">
                          <a:latin typeface="Arial"/>
                          <a:cs typeface="Arial"/>
                        </a:rPr>
                        <a:t>Earth</a:t>
                      </a:r>
                      <a:endParaRPr lang="en-US" sz="2400" b="1" dirty="0">
                        <a:latin typeface="Arial"/>
                        <a:cs typeface="Arial"/>
                      </a:endParaRPr>
                    </a:p>
                  </a:txBody>
                  <a:tcPr/>
                </a:tc>
              </a:tr>
              <a:tr h="370840">
                <a:tc>
                  <a:txBody>
                    <a:bodyPr/>
                    <a:lstStyle/>
                    <a:p>
                      <a:r>
                        <a:rPr lang="en-US" sz="2400" b="1" dirty="0" smtClean="0">
                          <a:latin typeface="Arial"/>
                          <a:cs typeface="Arial"/>
                        </a:rPr>
                        <a:t>Characteristics</a:t>
                      </a:r>
                      <a:endParaRPr lang="en-US" sz="2400" b="1" dirty="0">
                        <a:latin typeface="Arial"/>
                        <a:cs typeface="Arial"/>
                      </a:endParaRPr>
                    </a:p>
                  </a:txBody>
                  <a:tcPr/>
                </a:tc>
                <a:tc>
                  <a:txBody>
                    <a:bodyPr/>
                    <a:lstStyle/>
                    <a:p>
                      <a:r>
                        <a:rPr lang="en-US" sz="2400" b="1" dirty="0" smtClean="0">
                          <a:latin typeface="Arial"/>
                          <a:cs typeface="Arial"/>
                        </a:rPr>
                        <a:t>Procession, Wedding</a:t>
                      </a:r>
                      <a:endParaRPr lang="en-US" sz="2400" b="1" dirty="0">
                        <a:latin typeface="Arial"/>
                        <a:cs typeface="Arial"/>
                      </a:endParaRPr>
                    </a:p>
                  </a:txBody>
                  <a:tcPr/>
                </a:tc>
                <a:tc>
                  <a:txBody>
                    <a:bodyPr/>
                    <a:lstStyle/>
                    <a:p>
                      <a:r>
                        <a:rPr lang="en-US" sz="2400" b="1" dirty="0" smtClean="0">
                          <a:latin typeface="Arial"/>
                          <a:cs typeface="Arial"/>
                        </a:rPr>
                        <a:t>Friends invited to Wedding Feast</a:t>
                      </a:r>
                      <a:endParaRPr lang="en-US" sz="2400" b="1" dirty="0">
                        <a:latin typeface="Arial"/>
                        <a:cs typeface="Arial"/>
                      </a:endParaRPr>
                    </a:p>
                  </a:txBody>
                  <a:tcPr/>
                </a:tc>
              </a:tr>
              <a:tr h="370840">
                <a:tc>
                  <a:txBody>
                    <a:bodyPr/>
                    <a:lstStyle/>
                    <a:p>
                      <a:r>
                        <a:rPr lang="en-US" sz="2400" b="1" dirty="0" smtClean="0">
                          <a:latin typeface="Arial"/>
                          <a:cs typeface="Arial"/>
                        </a:rPr>
                        <a:t>Explanation</a:t>
                      </a:r>
                      <a:endParaRPr lang="en-US" sz="2400" b="1" dirty="0">
                        <a:latin typeface="Arial"/>
                        <a:cs typeface="Arial"/>
                      </a:endParaRPr>
                    </a:p>
                  </a:txBody>
                  <a:tcPr/>
                </a:tc>
                <a:tc>
                  <a:txBody>
                    <a:bodyPr/>
                    <a:lstStyle/>
                    <a:p>
                      <a:r>
                        <a:rPr lang="en-US" sz="2400" b="1" dirty="0" smtClean="0">
                          <a:latin typeface="Arial"/>
                          <a:cs typeface="Arial"/>
                        </a:rPr>
                        <a:t>Bride/Church brought to Father</a:t>
                      </a:r>
                      <a:r>
                        <a:rPr lang="fr-FR" sz="2400" b="1" dirty="0" smtClean="0">
                          <a:latin typeface="Arial"/>
                          <a:cs typeface="Arial"/>
                        </a:rPr>
                        <a:t>'</a:t>
                      </a:r>
                      <a:r>
                        <a:rPr lang="en-US" sz="2400" b="1" dirty="0" smtClean="0">
                          <a:latin typeface="Arial"/>
                          <a:cs typeface="Arial"/>
                        </a:rPr>
                        <a:t>s</a:t>
                      </a:r>
                      <a:r>
                        <a:rPr lang="en-US" sz="2400" b="1" baseline="0" dirty="0" smtClean="0">
                          <a:latin typeface="Arial"/>
                          <a:cs typeface="Arial"/>
                        </a:rPr>
                        <a:t> house</a:t>
                      </a:r>
                      <a:endParaRPr lang="en-US" sz="2400" b="1" dirty="0">
                        <a:latin typeface="Arial"/>
                        <a:cs typeface="Arial"/>
                      </a:endParaRPr>
                    </a:p>
                  </a:txBody>
                  <a:tcPr/>
                </a:tc>
                <a:tc>
                  <a:txBody>
                    <a:bodyPr/>
                    <a:lstStyle/>
                    <a:p>
                      <a:r>
                        <a:rPr lang="en-US" sz="2400" b="1" dirty="0" smtClean="0">
                          <a:latin typeface="Arial"/>
                          <a:cs typeface="Arial"/>
                        </a:rPr>
                        <a:t>Bride/Church introduced</a:t>
                      </a:r>
                      <a:r>
                        <a:rPr lang="en-US" sz="2400" b="1" baseline="0" dirty="0" smtClean="0">
                          <a:latin typeface="Arial"/>
                          <a:cs typeface="Arial"/>
                        </a:rPr>
                        <a:t> to friends/Israel</a:t>
                      </a:r>
                      <a:endParaRPr lang="en-US" sz="2400" b="1" dirty="0">
                        <a:latin typeface="Arial"/>
                        <a:cs typeface="Arial"/>
                      </a:endParaRPr>
                    </a:p>
                  </a:txBody>
                  <a:tcPr/>
                </a:tc>
              </a:tr>
              <a:tr h="370840">
                <a:tc>
                  <a:txBody>
                    <a:bodyPr/>
                    <a:lstStyle/>
                    <a:p>
                      <a:r>
                        <a:rPr lang="en-US" sz="2400" b="1" dirty="0" smtClean="0">
                          <a:latin typeface="Arial"/>
                          <a:cs typeface="Arial"/>
                        </a:rPr>
                        <a:t>Scripture</a:t>
                      </a:r>
                      <a:endParaRPr lang="en-US" sz="2400" b="1" dirty="0">
                        <a:latin typeface="Arial"/>
                        <a:cs typeface="Arial"/>
                      </a:endParaRPr>
                    </a:p>
                  </a:txBody>
                  <a:tcPr/>
                </a:tc>
                <a:tc>
                  <a:txBody>
                    <a:bodyPr/>
                    <a:lstStyle/>
                    <a:p>
                      <a:r>
                        <a:rPr lang="en-US" sz="2400" b="1" dirty="0" smtClean="0">
                          <a:latin typeface="Arial"/>
                          <a:cs typeface="Arial"/>
                        </a:rPr>
                        <a:t>Rom. 7:1-4; 1 Cor. 6:17; 2 Cor. 11:2; Eph. 5:27</a:t>
                      </a:r>
                      <a:endParaRPr lang="en-US" sz="2400" b="1" dirty="0">
                        <a:latin typeface="Arial"/>
                        <a:cs typeface="Arial"/>
                      </a:endParaRPr>
                    </a:p>
                  </a:txBody>
                  <a:tcPr/>
                </a:tc>
                <a:tc>
                  <a:txBody>
                    <a:bodyPr/>
                    <a:lstStyle/>
                    <a:p>
                      <a:r>
                        <a:rPr lang="en-US" sz="2400" b="1" dirty="0" smtClean="0">
                          <a:latin typeface="Arial"/>
                          <a:cs typeface="Arial"/>
                        </a:rPr>
                        <a:t>Isa. 25:6-8; Matt. 8:11; 26:29; Luke 12:35-37</a:t>
                      </a:r>
                      <a:endParaRPr lang="en-US" sz="2400" b="1" dirty="0">
                        <a:latin typeface="Arial"/>
                        <a:cs typeface="Arial"/>
                      </a:endParaRPr>
                    </a:p>
                  </a:txBody>
                  <a:tcPr/>
                </a:tc>
              </a:tr>
            </a:tbl>
          </a:graphicData>
        </a:graphic>
      </p:graphicFrame>
      <p:sp>
        <p:nvSpPr>
          <p:cNvPr id="4" name="Text Box 37"/>
          <p:cNvSpPr txBox="1">
            <a:spLocks noChangeArrowheads="1"/>
          </p:cNvSpPr>
          <p:nvPr/>
        </p:nvSpPr>
        <p:spPr bwMode="auto">
          <a:xfrm>
            <a:off x="8454096" y="64606"/>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416</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10781513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 y="1881"/>
            <a:ext cx="9127065" cy="1318919"/>
          </a:xfrm>
          <a:noFill/>
          <a:effectLst/>
        </p:spPr>
        <p:txBody>
          <a:bodyPr/>
          <a:lstStyle/>
          <a:p>
            <a:pPr>
              <a:defRPr/>
            </a:pPr>
            <a:r>
              <a:rPr lang="en-US" b="1" dirty="0" smtClean="0">
                <a:effectLst>
                  <a:glow rad="165100">
                    <a:schemeClr val="tx1"/>
                  </a:glow>
                </a:effectLst>
                <a:latin typeface="Arial" charset="0"/>
                <a:ea typeface="ＭＳ Ｐゴシック" charset="0"/>
                <a:cs typeface="ＭＳ Ｐゴシック" charset="0"/>
              </a:rPr>
              <a:t>Main Idea:</a:t>
            </a:r>
            <a:endParaRPr lang="en-US" dirty="0">
              <a:effectLst>
                <a:glow rad="165100">
                  <a:schemeClr val="tx1"/>
                </a:glow>
              </a:effectLst>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6935" y="3148988"/>
            <a:ext cx="9144000" cy="3709012"/>
          </a:xfrm>
          <a:prstGeom prst="rect">
            <a:avLst/>
          </a:prstGeom>
        </p:spPr>
      </p:pic>
      <p:sp>
        <p:nvSpPr>
          <p:cNvPr id="6" name="Rectangle 1026"/>
          <p:cNvSpPr txBox="1">
            <a:spLocks noChangeArrowheads="1"/>
          </p:cNvSpPr>
          <p:nvPr/>
        </p:nvSpPr>
        <p:spPr bwMode="auto">
          <a:xfrm>
            <a:off x="16935" y="1320800"/>
            <a:ext cx="9127065" cy="1318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65100">
                    <a:schemeClr val="tx1"/>
                  </a:glow>
                </a:effectLst>
                <a:latin typeface="Arial" charset="0"/>
                <a:ea typeface="ＭＳ Ｐゴシック" charset="0"/>
                <a:cs typeface="ＭＳ Ｐゴシック" charset="0"/>
              </a:rPr>
              <a:t>This world </a:t>
            </a:r>
            <a:r>
              <a:rPr lang="en-US" b="1" dirty="0" smtClean="0">
                <a:effectLst>
                  <a:glow rad="165100">
                    <a:schemeClr val="tx1"/>
                  </a:glow>
                </a:effectLst>
                <a:latin typeface="Arial" charset="0"/>
                <a:ea typeface="ＭＳ Ｐゴシック" charset="0"/>
                <a:cs typeface="ＭＳ Ｐゴシック" charset="0"/>
              </a:rPr>
              <a:t>won</a:t>
            </a:r>
            <a:r>
              <a:rPr lang="fr-FR" b="1" dirty="0" smtClean="0">
                <a:effectLst>
                  <a:glow rad="165100">
                    <a:schemeClr val="tx1"/>
                  </a:glow>
                </a:effectLst>
                <a:latin typeface="Arial" charset="0"/>
                <a:ea typeface="ＭＳ Ｐゴシック" charset="0"/>
                <a:cs typeface="ＭＳ Ｐゴシック" charset="0"/>
              </a:rPr>
              <a:t>'</a:t>
            </a:r>
            <a:r>
              <a:rPr lang="en-US" b="1" dirty="0" smtClean="0">
                <a:effectLst>
                  <a:glow rad="165100">
                    <a:schemeClr val="tx1"/>
                  </a:glow>
                </a:effectLst>
                <a:latin typeface="Arial" charset="0"/>
                <a:ea typeface="ＭＳ Ｐゴシック" charset="0"/>
                <a:cs typeface="ＭＳ Ｐゴシック" charset="0"/>
              </a:rPr>
              <a:t>t </a:t>
            </a:r>
            <a:r>
              <a:rPr lang="en-US" b="1" dirty="0">
                <a:solidFill>
                  <a:srgbClr val="FFFF00"/>
                </a:solidFill>
                <a:effectLst>
                  <a:glow rad="165100">
                    <a:schemeClr val="tx1"/>
                  </a:glow>
                </a:effectLst>
                <a:latin typeface="Arial" charset="0"/>
                <a:ea typeface="ＭＳ Ｐゴシック" charset="0"/>
                <a:cs typeface="ＭＳ Ｐゴシック" charset="0"/>
              </a:rPr>
              <a:t>last</a:t>
            </a:r>
            <a:r>
              <a:rPr lang="en-US" b="1" dirty="0">
                <a:effectLst>
                  <a:glow rad="165100">
                    <a:schemeClr val="tx1"/>
                  </a:glow>
                </a:effectLst>
                <a:latin typeface="Arial" charset="0"/>
                <a:ea typeface="ＭＳ Ｐゴシック" charset="0"/>
                <a:cs typeface="ＭＳ Ｐゴシック" charset="0"/>
              </a:rPr>
              <a:t> </a:t>
            </a:r>
            <a:r>
              <a:rPr lang="en-US" b="1" dirty="0" smtClean="0">
                <a:effectLst>
                  <a:glow rad="165100">
                    <a:schemeClr val="tx1"/>
                  </a:glow>
                </a:effectLst>
                <a:latin typeface="Arial" charset="0"/>
                <a:ea typeface="ＭＳ Ｐゴシック" charset="0"/>
                <a:cs typeface="ＭＳ Ｐゴシック" charset="0"/>
              </a:rPr>
              <a:t/>
            </a:r>
            <a:br>
              <a:rPr lang="en-US" b="1" dirty="0" smtClean="0">
                <a:effectLst>
                  <a:glow rad="165100">
                    <a:schemeClr val="tx1"/>
                  </a:glow>
                </a:effectLst>
                <a:latin typeface="Arial" charset="0"/>
                <a:ea typeface="ＭＳ Ｐゴシック" charset="0"/>
                <a:cs typeface="ＭＳ Ｐゴシック" charset="0"/>
              </a:rPr>
            </a:br>
            <a:r>
              <a:rPr lang="en-US" b="1" dirty="0" smtClean="0">
                <a:effectLst>
                  <a:glow rad="165100">
                    <a:schemeClr val="tx1"/>
                  </a:glow>
                </a:effectLst>
                <a:latin typeface="Arial" charset="0"/>
                <a:ea typeface="ＭＳ Ｐゴシック" charset="0"/>
                <a:cs typeface="ＭＳ Ｐゴシック" charset="0"/>
              </a:rPr>
              <a:t>but Christ</a:t>
            </a:r>
            <a:r>
              <a:rPr lang="fr-FR" b="1" dirty="0" smtClean="0">
                <a:effectLst>
                  <a:glow rad="165100">
                    <a:schemeClr val="tx1"/>
                  </a:glow>
                </a:effectLst>
                <a:latin typeface="Arial" charset="0"/>
                <a:ea typeface="ＭＳ Ｐゴシック" charset="0"/>
                <a:cs typeface="ＭＳ Ｐゴシック" charset="0"/>
              </a:rPr>
              <a:t>'</a:t>
            </a:r>
            <a:r>
              <a:rPr lang="en-US" b="1" dirty="0" smtClean="0">
                <a:effectLst>
                  <a:glow rad="165100">
                    <a:schemeClr val="tx1"/>
                  </a:glow>
                </a:effectLst>
                <a:latin typeface="Arial" charset="0"/>
                <a:ea typeface="ＭＳ Ｐゴシック" charset="0"/>
                <a:cs typeface="ＭＳ Ｐゴシック" charset="0"/>
              </a:rPr>
              <a:t>s </a:t>
            </a:r>
            <a:r>
              <a:rPr lang="en-US" b="1" dirty="0">
                <a:effectLst>
                  <a:glow rad="165100">
                    <a:schemeClr val="tx1"/>
                  </a:glow>
                </a:effectLst>
                <a:latin typeface="Arial" charset="0"/>
                <a:ea typeface="ＭＳ Ｐゴシック" charset="0"/>
                <a:cs typeface="ＭＳ Ｐゴシック" charset="0"/>
              </a:rPr>
              <a:t>kingdom </a:t>
            </a:r>
            <a:r>
              <a:rPr lang="en-US" b="1" dirty="0" smtClean="0">
                <a:effectLst>
                  <a:glow rad="165100">
                    <a:schemeClr val="tx1"/>
                  </a:glow>
                </a:effectLst>
                <a:latin typeface="Arial" charset="0"/>
                <a:ea typeface="ＭＳ Ｐゴシック" charset="0"/>
                <a:cs typeface="ＭＳ Ｐゴシック" charset="0"/>
              </a:rPr>
              <a:t>will!</a:t>
            </a:r>
            <a:endParaRPr lang="en-US" dirty="0">
              <a:effectLst>
                <a:glow rad="1651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7178683"/>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28" y="745066"/>
            <a:ext cx="9238382" cy="6163733"/>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Babylon will not last!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72375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Rapture</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3:10</a:t>
            </a:r>
          </a:p>
        </p:txBody>
      </p:sp>
      <p:sp>
        <p:nvSpPr>
          <p:cNvPr id="582682" name="AutoShape 26"/>
          <p:cNvSpPr>
            <a:spLocks noChangeArrowheads="1"/>
          </p:cNvSpPr>
          <p:nvPr/>
        </p:nvSpPr>
        <p:spPr bwMode="auto">
          <a:xfrm>
            <a:off x="6286500" y="590350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Church </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Age</a:t>
            </a: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smtClean="0">
                <a:solidFill>
                  <a:schemeClr val="bg1"/>
                </a:solidFill>
                <a:latin typeface="Comic Sans MS" charset="0"/>
              </a:rPr>
              <a:t>Chronology of Revelation</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you have seen"</a:t>
            </a:r>
          </a:p>
          <a:p>
            <a:pPr algn="ctr" defTabSz="914400" fontAlgn="base">
              <a:spcBef>
                <a:spcPct val="0"/>
              </a:spcBef>
              <a:spcAft>
                <a:spcPct val="0"/>
              </a:spcAft>
            </a:pPr>
            <a:r>
              <a:rPr lang="en-US" sz="1600" dirty="0" smtClean="0">
                <a:solidFill>
                  <a:srgbClr val="000000"/>
                </a:solidFill>
                <a:latin typeface="Arial Narrow" charset="0"/>
                <a:cs typeface="Arial" charset="0"/>
              </a:rPr>
              <a:t>(1:19a)</a:t>
            </a:r>
          </a:p>
          <a:p>
            <a:pPr algn="ctr" defTabSz="914400" fontAlgn="base">
              <a:spcBef>
                <a:spcPct val="0"/>
              </a:spcBef>
              <a:spcAft>
                <a:spcPct val="0"/>
              </a:spcAft>
            </a:pPr>
            <a:r>
              <a:rPr lang="en-US" sz="1600" b="1" dirty="0" smtClean="0">
                <a:solidFill>
                  <a:srgbClr val="000000"/>
                </a:solidFill>
                <a:latin typeface="Arial Narrow" charset="0"/>
                <a:cs typeface="Arial" charset="0"/>
              </a:rPr>
              <a:t>Rev. 1</a:t>
            </a: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is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now"</a:t>
            </a:r>
          </a:p>
          <a:p>
            <a:pPr algn="ctr" defTabSz="914400" fontAlgn="base">
              <a:spcBef>
                <a:spcPct val="0"/>
              </a:spcBef>
              <a:spcAft>
                <a:spcPct val="0"/>
              </a:spcAft>
            </a:pPr>
            <a:r>
              <a:rPr lang="en-US" sz="1600" dirty="0" smtClean="0">
                <a:solidFill>
                  <a:srgbClr val="000000"/>
                </a:solidFill>
                <a:latin typeface="Arial Narrow" charset="0"/>
                <a:cs typeface="Arial" charset="0"/>
              </a:rPr>
              <a:t>(1:19b)</a:t>
            </a:r>
          </a:p>
          <a:p>
            <a:pPr algn="ctr" defTabSz="914400" fontAlgn="base">
              <a:spcBef>
                <a:spcPct val="0"/>
              </a:spcBef>
              <a:spcAft>
                <a:spcPct val="0"/>
              </a:spcAft>
            </a:pPr>
            <a:r>
              <a:rPr lang="en-US" sz="1600" b="1" dirty="0" smtClean="0">
                <a:solidFill>
                  <a:srgbClr val="000000"/>
                </a:solidFill>
                <a:latin typeface="Arial Narrow" charset="0"/>
                <a:cs typeface="Arial" charset="0"/>
              </a:rPr>
              <a:t>Rev. 2</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3</a:t>
            </a: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will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take place later"</a:t>
            </a:r>
          </a:p>
          <a:p>
            <a:pPr algn="ctr" defTabSz="914400" fontAlgn="base">
              <a:spcBef>
                <a:spcPct val="0"/>
              </a:spcBef>
              <a:spcAft>
                <a:spcPct val="0"/>
              </a:spcAft>
            </a:pPr>
            <a:r>
              <a:rPr lang="en-US" sz="1600" dirty="0" smtClean="0">
                <a:solidFill>
                  <a:srgbClr val="000000"/>
                </a:solidFill>
                <a:latin typeface="Arial Narrow" charset="0"/>
                <a:cs typeface="Arial" charset="0"/>
              </a:rPr>
              <a:t>(1:19c)</a:t>
            </a:r>
          </a:p>
          <a:p>
            <a:pPr algn="ctr" defTabSz="914400" fontAlgn="base">
              <a:spcBef>
                <a:spcPct val="0"/>
              </a:spcBef>
              <a:spcAft>
                <a:spcPct val="0"/>
              </a:spcAft>
            </a:pPr>
            <a:r>
              <a:rPr lang="en-US" sz="1600" b="1" dirty="0" smtClean="0">
                <a:solidFill>
                  <a:srgbClr val="000000"/>
                </a:solidFill>
                <a:latin typeface="Arial Narrow" charset="0"/>
                <a:cs typeface="Arial" charset="0"/>
              </a:rPr>
              <a:t>Rev. 4</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22</a:t>
            </a: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Vision of Christ</a:t>
            </a: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Second Half</a:t>
            </a:r>
            <a:endParaRPr lang="en-US" sz="1400" b="1" dirty="0" smtClean="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Tribulation</a:t>
            </a:r>
          </a:p>
          <a:p>
            <a:pPr algn="ctr" defTabSz="914400" fontAlgn="base">
              <a:spcBef>
                <a:spcPct val="0"/>
              </a:spcBef>
              <a:spcAft>
                <a:spcPct val="0"/>
              </a:spcAft>
            </a:pPr>
            <a:r>
              <a:rPr lang="en-US" sz="1400" b="1" dirty="0" smtClean="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Second Coming</a:t>
            </a: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Millennium</a:t>
            </a: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b="1" dirty="0" smtClean="0">
                <a:solidFill>
                  <a:srgbClr val="000000"/>
                </a:solidFill>
                <a:latin typeface="Arial Narrow" charset="0"/>
                <a:cs typeface="Arial" charset="0"/>
              </a:rPr>
              <a:t>Eternal State</a:t>
            </a: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90488" name="TextBox 30"/>
          <p:cNvSpPr txBox="1">
            <a:spLocks noChangeArrowheads="1"/>
          </p:cNvSpPr>
          <p:nvPr/>
        </p:nvSpPr>
        <p:spPr bwMode="auto">
          <a:xfrm>
            <a:off x="7902457" y="4262286"/>
            <a:ext cx="761432" cy="7858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200" b="1" dirty="0" smtClean="0">
                <a:solidFill>
                  <a:srgbClr val="000000"/>
                </a:solidFill>
                <a:latin typeface="Arial Narrow" charset="0"/>
                <a:cs typeface="Arial" charset="0"/>
              </a:rPr>
              <a:t>Great White Throne Judgment</a:t>
            </a: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400" dirty="0" smtClean="0">
                <a:solidFill>
                  <a:srgbClr val="000000"/>
                </a:solidFill>
                <a:latin typeface="Arial Narrow" charset="0"/>
                <a:cs typeface="Arial" charset="0"/>
              </a:rPr>
              <a:t>Copyright 1989 Rick Griffith</a:t>
            </a:r>
          </a:p>
          <a:p>
            <a:pPr defTabSz="914400" fontAlgn="base">
              <a:spcBef>
                <a:spcPct val="0"/>
              </a:spcBef>
              <a:spcAft>
                <a:spcPct val="0"/>
              </a:spcAft>
            </a:pPr>
            <a:r>
              <a:rPr lang="en-US" sz="1400" dirty="0" smtClean="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First Half</a:t>
            </a:r>
            <a:endParaRPr lang="en-US" sz="1400" b="1" dirty="0" smtClean="0">
              <a:solidFill>
                <a:srgbClr val="000000"/>
              </a:solidFill>
              <a:latin typeface="Arial Narrow" charset="0"/>
              <a:cs typeface="Arial" charset="0"/>
            </a:endParaRPr>
          </a:p>
        </p:txBody>
      </p:sp>
      <p:sp>
        <p:nvSpPr>
          <p:cNvPr id="23" name="Rectangle 16"/>
          <p:cNvSpPr>
            <a:spLocks noChangeArrowheads="1"/>
          </p:cNvSpPr>
          <p:nvPr/>
        </p:nvSpPr>
        <p:spPr bwMode="auto">
          <a:xfrm>
            <a:off x="2403543" y="4471459"/>
            <a:ext cx="1581344"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1870601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3"/>
                                        </p:tgtEl>
                                        <p:attrNameLst>
                                          <p:attrName>ppt_x</p:attrName>
                                        </p:attrNameLst>
                                      </p:cBhvr>
                                      <p:tavLst>
                                        <p:tav tm="0">
                                          <p:val>
                                            <p:strVal val="ppt_x"/>
                                          </p:val>
                                        </p:tav>
                                        <p:tav tm="100000">
                                          <p:val>
                                            <p:strVal val="ppt_x"/>
                                          </p:val>
                                        </p:tav>
                                      </p:tavLst>
                                    </p:anim>
                                    <p:anim calcmode="lin" valueType="num">
                                      <p:cBhvr additive="base">
                                        <p:cTn id="13" dur="500"/>
                                        <p:tgtEl>
                                          <p:spTgt spid="23"/>
                                        </p:tgtEl>
                                        <p:attrNameLst>
                                          <p:attrName>ppt_y</p:attrName>
                                        </p:attrNameLst>
                                      </p:cBhvr>
                                      <p:tavLst>
                                        <p:tav tm="0">
                                          <p:val>
                                            <p:strVal val="ppt_y"/>
                                          </p:val>
                                        </p:tav>
                                        <p:tav tm="100000">
                                          <p:val>
                                            <p:strVal val="1+ppt_h/2"/>
                                          </p:val>
                                        </p:tav>
                                      </p:tavLst>
                                    </p:anim>
                                    <p:set>
                                      <p:cBhvr>
                                        <p:cTn id="14" dur="1" fill="hold">
                                          <p:stCondLst>
                                            <p:cond delay="499"/>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582672"/>
                                        </p:tgtEl>
                                        <p:attrNameLst>
                                          <p:attrName>style.visibility</p:attrName>
                                        </p:attrNameLst>
                                      </p:cBhvr>
                                      <p:to>
                                        <p:strVal val="visible"/>
                                      </p:to>
                                    </p:set>
                                    <p:anim calcmode="lin" valueType="num">
                                      <p:cBhvr additive="base">
                                        <p:cTn id="19" dur="500" fill="hold"/>
                                        <p:tgtEl>
                                          <p:spTgt spid="582672"/>
                                        </p:tgtEl>
                                        <p:attrNameLst>
                                          <p:attrName>ppt_x</p:attrName>
                                        </p:attrNameLst>
                                      </p:cBhvr>
                                      <p:tavLst>
                                        <p:tav tm="0">
                                          <p:val>
                                            <p:strVal val="0-#ppt_w/2"/>
                                          </p:val>
                                        </p:tav>
                                        <p:tav tm="100000">
                                          <p:val>
                                            <p:strVal val="#ppt_x"/>
                                          </p:val>
                                        </p:tav>
                                      </p:tavLst>
                                    </p:anim>
                                    <p:anim calcmode="lin" valueType="num">
                                      <p:cBhvr additive="base">
                                        <p:cTn id="20"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82672"/>
                                        </p:tgtEl>
                                        <p:attrNameLst>
                                          <p:attrName>ppt_x</p:attrName>
                                        </p:attrNameLst>
                                      </p:cBhvr>
                                      <p:tavLst>
                                        <p:tav tm="0">
                                          <p:val>
                                            <p:strVal val="ppt_x"/>
                                          </p:val>
                                        </p:tav>
                                        <p:tav tm="100000">
                                          <p:val>
                                            <p:strVal val="ppt_x"/>
                                          </p:val>
                                        </p:tav>
                                      </p:tavLst>
                                    </p:anim>
                                    <p:anim calcmode="lin" valueType="num">
                                      <p:cBhvr additive="base">
                                        <p:cTn id="25" dur="500"/>
                                        <p:tgtEl>
                                          <p:spTgt spid="582672"/>
                                        </p:tgtEl>
                                        <p:attrNameLst>
                                          <p:attrName>ppt_y</p:attrName>
                                        </p:attrNameLst>
                                      </p:cBhvr>
                                      <p:tavLst>
                                        <p:tav tm="0">
                                          <p:val>
                                            <p:strVal val="ppt_y"/>
                                          </p:val>
                                        </p:tav>
                                        <p:tav tm="100000">
                                          <p:val>
                                            <p:strVal val="1+ppt_h/2"/>
                                          </p:val>
                                        </p:tav>
                                      </p:tavLst>
                                    </p:anim>
                                    <p:set>
                                      <p:cBhvr>
                                        <p:cTn id="26" dur="1" fill="hold">
                                          <p:stCondLst>
                                            <p:cond delay="499"/>
                                          </p:stCondLst>
                                        </p:cTn>
                                        <p:tgtEl>
                                          <p:spTgt spid="5826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582669"/>
                                        </p:tgtEl>
                                        <p:attrNameLst>
                                          <p:attrName>style.visibility</p:attrName>
                                        </p:attrNameLst>
                                      </p:cBhvr>
                                      <p:to>
                                        <p:strVal val="visible"/>
                                      </p:to>
                                    </p:set>
                                    <p:anim calcmode="lin" valueType="num">
                                      <p:cBhvr additive="base">
                                        <p:cTn id="31" dur="500" fill="hold"/>
                                        <p:tgtEl>
                                          <p:spTgt spid="582669"/>
                                        </p:tgtEl>
                                        <p:attrNameLst>
                                          <p:attrName>ppt_x</p:attrName>
                                        </p:attrNameLst>
                                      </p:cBhvr>
                                      <p:tavLst>
                                        <p:tav tm="0">
                                          <p:val>
                                            <p:strVal val="0-#ppt_w/2"/>
                                          </p:val>
                                        </p:tav>
                                        <p:tav tm="100000">
                                          <p:val>
                                            <p:strVal val="#ppt_x"/>
                                          </p:val>
                                        </p:tav>
                                      </p:tavLst>
                                    </p:anim>
                                    <p:anim calcmode="lin" valueType="num">
                                      <p:cBhvr additive="base">
                                        <p:cTn id="32"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82669"/>
                                        </p:tgtEl>
                                        <p:attrNameLst>
                                          <p:attrName>ppt_x</p:attrName>
                                        </p:attrNameLst>
                                      </p:cBhvr>
                                      <p:tavLst>
                                        <p:tav tm="0">
                                          <p:val>
                                            <p:strVal val="ppt_x"/>
                                          </p:val>
                                        </p:tav>
                                        <p:tav tm="100000">
                                          <p:val>
                                            <p:strVal val="ppt_x"/>
                                          </p:val>
                                        </p:tav>
                                      </p:tavLst>
                                    </p:anim>
                                    <p:anim calcmode="lin" valueType="num">
                                      <p:cBhvr additive="base">
                                        <p:cTn id="37" dur="500"/>
                                        <p:tgtEl>
                                          <p:spTgt spid="582669"/>
                                        </p:tgtEl>
                                        <p:attrNameLst>
                                          <p:attrName>ppt_y</p:attrName>
                                        </p:attrNameLst>
                                      </p:cBhvr>
                                      <p:tavLst>
                                        <p:tav tm="0">
                                          <p:val>
                                            <p:strVal val="ppt_y"/>
                                          </p:val>
                                        </p:tav>
                                        <p:tav tm="100000">
                                          <p:val>
                                            <p:strVal val="1+ppt_h/2"/>
                                          </p:val>
                                        </p:tav>
                                      </p:tavLst>
                                    </p:anim>
                                    <p:set>
                                      <p:cBhvr>
                                        <p:cTn id="38" dur="1" fill="hold">
                                          <p:stCondLst>
                                            <p:cond delay="499"/>
                                          </p:stCondLst>
                                        </p:cTn>
                                        <p:tgtEl>
                                          <p:spTgt spid="58266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82682"/>
                                        </p:tgtEl>
                                        <p:attrNameLst>
                                          <p:attrName>style.visibility</p:attrName>
                                        </p:attrNameLst>
                                      </p:cBhvr>
                                      <p:to>
                                        <p:strVal val="visible"/>
                                      </p:to>
                                    </p:set>
                                    <p:animEffect transition="in" filter="dissolve">
                                      <p:cBhvr>
                                        <p:cTn id="43" dur="500"/>
                                        <p:tgtEl>
                                          <p:spTgt spid="582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82" grpId="0" animBg="1"/>
      <p:bldP spid="23" grpId="0" animBg="1"/>
      <p:bldP spid="23"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45074"/>
            <a:ext cx="9204099" cy="6903074"/>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Christ</a:t>
            </a:r>
            <a:r>
              <a:rPr lang="fr-FR" b="1" dirty="0" smtClean="0">
                <a:effectLst>
                  <a:outerShdw blurRad="38100" dist="38100" dir="2700000" algn="tl">
                    <a:srgbClr val="000000">
                      <a:alpha val="43137"/>
                    </a:srgbClr>
                  </a:outerShdw>
                </a:effectLst>
                <a:latin typeface="Arial" charset="0"/>
                <a:ea typeface="ＭＳ Ｐゴシック" charset="0"/>
                <a:cs typeface="ＭＳ Ｐゴシック" charset="0"/>
              </a:rPr>
              <a:t>'</a:t>
            </a: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s Kingdom will last!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9003755"/>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5198534"/>
            <a:ext cx="9144000" cy="1352392"/>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smtClean="0">
                <a:effectLst>
                  <a:glow rad="152400">
                    <a:schemeClr val="tx1"/>
                  </a:glow>
                </a:effectLst>
              </a:rPr>
              <a:t>I. This world</a:t>
            </a:r>
            <a:r>
              <a:rPr lang="fr-FR" b="1" kern="1200" dirty="0" smtClean="0">
                <a:effectLst>
                  <a:glow rad="152400">
                    <a:schemeClr val="tx1"/>
                  </a:glow>
                </a:effectLst>
              </a:rPr>
              <a:t>'</a:t>
            </a:r>
            <a:r>
              <a:rPr lang="en-US" b="1" kern="1200" dirty="0" smtClean="0">
                <a:effectLst>
                  <a:glow rad="152400">
                    <a:schemeClr val="tx1"/>
                  </a:glow>
                </a:effectLst>
              </a:rPr>
              <a:t>s </a:t>
            </a:r>
            <a:r>
              <a:rPr lang="en-US" b="1" kern="1200" dirty="0">
                <a:effectLst>
                  <a:glow rad="152400">
                    <a:schemeClr val="tx1"/>
                  </a:glow>
                </a:effectLst>
              </a:rPr>
              <a:t>key entity will </a:t>
            </a:r>
            <a:r>
              <a:rPr lang="en-US" b="1" kern="1200" dirty="0">
                <a:solidFill>
                  <a:srgbClr val="FFFF00"/>
                </a:solidFill>
                <a:effectLst>
                  <a:glow rad="152400">
                    <a:schemeClr val="tx1"/>
                  </a:glow>
                </a:effectLst>
              </a:rPr>
              <a:t>fall</a:t>
            </a:r>
            <a:r>
              <a:rPr lang="en-US" b="1" kern="1200" dirty="0">
                <a:effectLst>
                  <a:glow rad="152400">
                    <a:schemeClr val="tx1"/>
                  </a:glow>
                </a:effectLst>
              </a:rPr>
              <a:t> in the Tribulation (Rev. 17</a:t>
            </a:r>
            <a:r>
              <a:rPr lang="en-US" b="1" kern="1200" dirty="0" smtClean="0">
                <a:effectLst>
                  <a:glow rad="152400">
                    <a:schemeClr val="tx1"/>
                  </a:glow>
                </a:effectLst>
              </a:rPr>
              <a:t>).</a:t>
            </a:r>
            <a:endParaRPr lang="en-US" sz="16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i="1" dirty="0" smtClean="0">
                <a:solidFill>
                  <a:srgbClr val="FFFFFF"/>
                </a:solidFill>
                <a:effectLst>
                  <a:glow rad="152400">
                    <a:srgbClr val="000000"/>
                  </a:glow>
                </a:effectLst>
              </a:rPr>
              <a:t>What </a:t>
            </a:r>
            <a:r>
              <a:rPr lang="en-US" sz="2800" b="1" i="1" dirty="0">
                <a:solidFill>
                  <a:srgbClr val="FFFFFF"/>
                </a:solidFill>
                <a:effectLst>
                  <a:glow rad="152400">
                    <a:srgbClr val="000000"/>
                  </a:glow>
                </a:effectLst>
              </a:rPr>
              <a:t>will happen to the </a:t>
            </a:r>
            <a:r>
              <a:rPr lang="en-US" sz="2800" b="1" i="1" dirty="0" smtClean="0">
                <a:solidFill>
                  <a:srgbClr val="FFFFFF"/>
                </a:solidFill>
                <a:effectLst>
                  <a:glow rad="152400">
                    <a:srgbClr val="000000"/>
                  </a:glow>
                </a:effectLst>
              </a:rPr>
              <a:t>world</a:t>
            </a:r>
            <a:r>
              <a:rPr lang="fr-FR" sz="2800" b="1" i="1" dirty="0" smtClean="0">
                <a:solidFill>
                  <a:srgbClr val="FFFFFF"/>
                </a:solidFill>
                <a:effectLst>
                  <a:glow rad="152400">
                    <a:srgbClr val="000000"/>
                  </a:glow>
                </a:effectLst>
              </a:rPr>
              <a:t>'</a:t>
            </a:r>
            <a:r>
              <a:rPr lang="en-US" sz="2800" b="1" i="1" dirty="0" smtClean="0">
                <a:solidFill>
                  <a:srgbClr val="FFFFFF"/>
                </a:solidFill>
                <a:effectLst>
                  <a:glow rad="152400">
                    <a:srgbClr val="000000"/>
                  </a:glow>
                </a:effectLst>
              </a:rPr>
              <a:t>s most </a:t>
            </a:r>
            <a:r>
              <a:rPr lang="en-US" sz="2800" b="1" i="1" dirty="0">
                <a:solidFill>
                  <a:srgbClr val="FFFFFF"/>
                </a:solidFill>
                <a:effectLst>
                  <a:glow rad="152400">
                    <a:srgbClr val="000000"/>
                  </a:glow>
                </a:effectLst>
              </a:rPr>
              <a:t>evil </a:t>
            </a:r>
            <a:r>
              <a:rPr lang="en-US" sz="2800" b="1" i="1" dirty="0" smtClean="0">
                <a:solidFill>
                  <a:srgbClr val="FFFFFF"/>
                </a:solidFill>
                <a:effectLst>
                  <a:glow rad="152400">
                    <a:srgbClr val="000000"/>
                  </a:glow>
                </a:effectLst>
              </a:rPr>
              <a:t>influence?</a:t>
            </a:r>
            <a:endParaRPr lang="en-US" sz="2800" b="1" i="1" dirty="0">
              <a:solidFill>
                <a:srgbClr val="FFFFFF"/>
              </a:solidFill>
              <a:effectLst>
                <a:glow rad="152400">
                  <a:srgbClr val="000000"/>
                </a:glow>
              </a:effectLst>
            </a:endParaRPr>
          </a:p>
        </p:txBody>
      </p:sp>
      <p:pic>
        <p:nvPicPr>
          <p:cNvPr id="2" name="Picture 1"/>
          <p:cNvPicPr>
            <a:picLocks noChangeAspect="1"/>
          </p:cNvPicPr>
          <p:nvPr/>
        </p:nvPicPr>
        <p:blipFill>
          <a:blip r:embed="rId3"/>
          <a:stretch>
            <a:fillRect/>
          </a:stretch>
        </p:blipFill>
        <p:spPr>
          <a:xfrm>
            <a:off x="1727199" y="783003"/>
            <a:ext cx="5858934" cy="4394201"/>
          </a:xfrm>
          <a:prstGeom prst="rect">
            <a:avLst/>
          </a:prstGeom>
        </p:spPr>
      </p:pic>
    </p:spTree>
    <p:extLst>
      <p:ext uri="{BB962C8B-B14F-4D97-AF65-F5344CB8AC3E}">
        <p14:creationId xmlns:p14="http://schemas.microsoft.com/office/powerpoint/2010/main" val="604822698"/>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1859" y="19066"/>
            <a:ext cx="7704667" cy="686286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9067"/>
            <a:ext cx="4560726" cy="6858000"/>
          </a:xfrm>
          <a:prstGeom prst="rect">
            <a:avLst/>
          </a:prstGeom>
        </p:spPr>
      </p:pic>
      <p:sp>
        <p:nvSpPr>
          <p:cNvPr id="887810" name="Rectangle 1026"/>
          <p:cNvSpPr>
            <a:spLocks noGrp="1" noChangeArrowheads="1"/>
          </p:cNvSpPr>
          <p:nvPr>
            <p:ph type="ctrTitle"/>
          </p:nvPr>
        </p:nvSpPr>
        <p:spPr>
          <a:xfrm>
            <a:off x="0" y="4572012"/>
            <a:ext cx="9144000" cy="2404533"/>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a:effectLst>
                  <a:glow rad="152400">
                    <a:schemeClr val="tx1"/>
                  </a:glow>
                </a:effectLst>
              </a:rPr>
              <a:t>II.	The </a:t>
            </a:r>
            <a:r>
              <a:rPr lang="en-US" b="1" kern="1200" dirty="0" smtClean="0">
                <a:effectLst>
                  <a:glow rad="152400">
                    <a:schemeClr val="tx1"/>
                  </a:glow>
                </a:effectLst>
              </a:rPr>
              <a:t>world</a:t>
            </a:r>
            <a:r>
              <a:rPr lang="fr-FR" b="1" kern="1200" dirty="0" smtClean="0">
                <a:effectLst>
                  <a:glow rad="152400">
                    <a:schemeClr val="tx1"/>
                  </a:glow>
                </a:effectLst>
              </a:rPr>
              <a:t>'</a:t>
            </a:r>
            <a:r>
              <a:rPr lang="en-US" b="1" kern="1200" dirty="0" smtClean="0">
                <a:effectLst>
                  <a:glow rad="152400">
                    <a:schemeClr val="tx1"/>
                  </a:glow>
                </a:effectLst>
              </a:rPr>
              <a:t>s </a:t>
            </a:r>
            <a:r>
              <a:rPr lang="en-US" b="1" kern="1200" dirty="0">
                <a:effectLst>
                  <a:glow rad="152400">
                    <a:schemeClr val="tx1"/>
                  </a:glow>
                </a:effectLst>
              </a:rPr>
              <a:t>key influence will be </a:t>
            </a:r>
            <a:r>
              <a:rPr lang="en-US" b="1" kern="1200" dirty="0">
                <a:solidFill>
                  <a:srgbClr val="FFFF00"/>
                </a:solidFill>
                <a:effectLst>
                  <a:glow rad="152400">
                    <a:schemeClr val="tx1"/>
                  </a:glow>
                </a:effectLst>
              </a:rPr>
              <a:t>replaced</a:t>
            </a:r>
            <a:r>
              <a:rPr lang="en-US" b="1" kern="1200" dirty="0">
                <a:effectLst>
                  <a:glow rad="152400">
                    <a:schemeClr val="tx1"/>
                  </a:glow>
                </a:effectLst>
              </a:rPr>
              <a:t> with </a:t>
            </a:r>
            <a:r>
              <a:rPr lang="en-US" b="1" kern="1200" dirty="0" smtClean="0">
                <a:effectLst>
                  <a:glow rad="152400">
                    <a:schemeClr val="tx1"/>
                  </a:glow>
                </a:effectLst>
              </a:rPr>
              <a:t>Christ</a:t>
            </a:r>
            <a:r>
              <a:rPr lang="fr-FR" b="1" kern="1200" dirty="0" smtClean="0">
                <a:effectLst>
                  <a:glow rad="152400">
                    <a:schemeClr val="tx1"/>
                  </a:glow>
                </a:effectLst>
              </a:rPr>
              <a:t>'</a:t>
            </a:r>
            <a:r>
              <a:rPr lang="en-US" b="1" kern="1200" dirty="0" smtClean="0">
                <a:effectLst>
                  <a:glow rad="152400">
                    <a:schemeClr val="tx1"/>
                  </a:glow>
                </a:effectLst>
              </a:rPr>
              <a:t>s </a:t>
            </a:r>
            <a:r>
              <a:rPr lang="en-US" b="1" kern="1200" dirty="0">
                <a:effectLst>
                  <a:glow rad="152400">
                    <a:schemeClr val="tx1"/>
                  </a:glow>
                </a:effectLst>
              </a:rPr>
              <a:t>kingdom (18:1–19:</a:t>
            </a:r>
            <a:r>
              <a:rPr lang="en-US" b="1" kern="1200" dirty="0" smtClean="0">
                <a:effectLst>
                  <a:glow rad="152400">
                    <a:schemeClr val="tx1"/>
                  </a:glow>
                </a:effectLst>
              </a:rPr>
              <a:t>10).</a:t>
            </a:r>
            <a:endParaRPr lang="en-US" sz="16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FF"/>
                </a:solidFill>
                <a:effectLst>
                  <a:glow rad="152400">
                    <a:srgbClr val="000000"/>
                  </a:glow>
                </a:effectLst>
              </a:rPr>
              <a:t>Why reject the world and embrace </a:t>
            </a:r>
            <a:r>
              <a:rPr lang="en-US" sz="2800" b="1" i="1" dirty="0" smtClean="0">
                <a:solidFill>
                  <a:srgbClr val="FFFFFF"/>
                </a:solidFill>
                <a:effectLst>
                  <a:glow rad="152400">
                    <a:srgbClr val="000000"/>
                  </a:glow>
                </a:effectLst>
              </a:rPr>
              <a:t>God</a:t>
            </a:r>
            <a:r>
              <a:rPr lang="fr-FR" sz="2800" b="1" i="1" dirty="0" smtClean="0">
                <a:solidFill>
                  <a:srgbClr val="FFFFFF"/>
                </a:solidFill>
                <a:effectLst>
                  <a:glow rad="152400">
                    <a:srgbClr val="000000"/>
                  </a:glow>
                </a:effectLst>
              </a:rPr>
              <a:t>'</a:t>
            </a:r>
            <a:r>
              <a:rPr lang="en-US" sz="2800" b="1" i="1" dirty="0" smtClean="0">
                <a:solidFill>
                  <a:srgbClr val="FFFFFF"/>
                </a:solidFill>
                <a:effectLst>
                  <a:glow rad="152400">
                    <a:srgbClr val="000000"/>
                  </a:glow>
                </a:effectLst>
              </a:rPr>
              <a:t>s </a:t>
            </a:r>
            <a:r>
              <a:rPr lang="en-US" sz="2800" b="1" i="1" dirty="0">
                <a:solidFill>
                  <a:srgbClr val="FFFFFF"/>
                </a:solidFill>
                <a:effectLst>
                  <a:glow rad="152400">
                    <a:srgbClr val="000000"/>
                  </a:glow>
                </a:effectLst>
              </a:rPr>
              <a:t>kingdom? </a:t>
            </a:r>
          </a:p>
        </p:txBody>
      </p:sp>
    </p:spTree>
    <p:extLst>
      <p:ext uri="{BB962C8B-B14F-4D97-AF65-F5344CB8AC3E}">
        <p14:creationId xmlns:p14="http://schemas.microsoft.com/office/powerpoint/2010/main" val="1218471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
        <p:nvSpPr>
          <p:cNvPr id="887810" name="Rectangle 1026"/>
          <p:cNvSpPr>
            <a:spLocks noGrp="1" noChangeArrowheads="1"/>
          </p:cNvSpPr>
          <p:nvPr>
            <p:ph type="ctrTitle"/>
          </p:nvPr>
        </p:nvSpPr>
        <p:spPr>
          <a:xfrm>
            <a:off x="0" y="30520"/>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"Come out of her" (18:4)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77470419"/>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6136"/>
            <a:ext cx="9144000" cy="6091864"/>
          </a:xfrm>
          <a:prstGeom prst="rect">
            <a:avLst/>
          </a:prstGeom>
        </p:spPr>
      </p:pic>
      <p:sp>
        <p:nvSpPr>
          <p:cNvPr id="887810" name="Rectangle 1026"/>
          <p:cNvSpPr>
            <a:spLocks noGrp="1" noChangeArrowheads="1"/>
          </p:cNvSpPr>
          <p:nvPr>
            <p:ph type="ctrTitle"/>
          </p:nvPr>
        </p:nvSpPr>
        <p:spPr>
          <a:xfrm>
            <a:off x="-2" y="1881"/>
            <a:ext cx="9144002" cy="764255"/>
          </a:xfrm>
          <a:noFill/>
          <a:effectLst/>
        </p:spPr>
        <p:txBody>
          <a:bodyPr/>
          <a:lstStyle/>
          <a:p>
            <a:pPr>
              <a:defRPr/>
            </a:pPr>
            <a:r>
              <a:rPr lang="en-US" sz="3600" b="1" dirty="0" smtClean="0">
                <a:effectLst>
                  <a:glow rad="165100">
                    <a:schemeClr val="tx1"/>
                  </a:glow>
                </a:effectLst>
                <a:latin typeface="Arial" charset="0"/>
                <a:ea typeface="ＭＳ Ｐゴシック" charset="0"/>
                <a:cs typeface="ＭＳ Ｐゴシック" charset="0"/>
              </a:rPr>
              <a:t>How do you need to "Come out of her"?</a:t>
            </a:r>
            <a:endParaRPr lang="en-US" sz="3600" dirty="0">
              <a:effectLst>
                <a:glow rad="1651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2319867" y="905934"/>
            <a:ext cx="4758267" cy="1727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smtClean="0">
                <a:effectLst>
                  <a:glow rad="165100">
                    <a:schemeClr val="tx1"/>
                  </a:glow>
                </a:effectLst>
                <a:latin typeface="Arial" charset="0"/>
                <a:ea typeface="ＭＳ Ｐゴシック" charset="0"/>
                <a:cs typeface="ＭＳ Ｐゴシック" charset="0"/>
              </a:rPr>
              <a:t>"His bride has made herself ready" </a:t>
            </a:r>
            <a:br>
              <a:rPr lang="en-US" sz="3600" b="1" i="1" dirty="0" smtClean="0">
                <a:effectLst>
                  <a:glow rad="165100">
                    <a:schemeClr val="tx1"/>
                  </a:glow>
                </a:effectLst>
                <a:latin typeface="Arial" charset="0"/>
                <a:ea typeface="ＭＳ Ｐゴシック" charset="0"/>
                <a:cs typeface="ＭＳ Ｐゴシック" charset="0"/>
              </a:rPr>
            </a:br>
            <a:r>
              <a:rPr lang="en-US" sz="3600" b="1" i="1" dirty="0" smtClean="0">
                <a:effectLst>
                  <a:glow rad="165100">
                    <a:schemeClr val="tx1"/>
                  </a:glow>
                </a:effectLst>
                <a:latin typeface="Arial" charset="0"/>
                <a:ea typeface="ＭＳ Ｐゴシック" charset="0"/>
                <a:cs typeface="ＭＳ Ｐゴシック" charset="0"/>
              </a:rPr>
              <a:t>(19:7 </a:t>
            </a:r>
            <a:r>
              <a:rPr lang="en-US" sz="3200" b="1" i="1" dirty="0" smtClean="0">
                <a:effectLst>
                  <a:glow rad="165100">
                    <a:schemeClr val="tx1"/>
                  </a:glow>
                </a:effectLst>
                <a:latin typeface="Arial" charset="0"/>
                <a:ea typeface="ＭＳ Ｐゴシック" charset="0"/>
                <a:cs typeface="ＭＳ Ｐゴシック" charset="0"/>
              </a:rPr>
              <a:t>NIV</a:t>
            </a:r>
            <a:r>
              <a:rPr lang="en-US" sz="3600" b="1" i="1" dirty="0" smtClean="0">
                <a:effectLst>
                  <a:glow rad="165100">
                    <a:schemeClr val="tx1"/>
                  </a:glow>
                </a:effectLst>
                <a:latin typeface="Arial" charset="0"/>
                <a:ea typeface="ＭＳ Ｐゴシック" charset="0"/>
                <a:cs typeface="ＭＳ Ｐゴシック" charset="0"/>
              </a:rPr>
              <a:t>)</a:t>
            </a:r>
            <a:endParaRPr lang="en-US" sz="3600" i="1" dirty="0">
              <a:effectLst>
                <a:glow rad="1651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8164378"/>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en-US" sz="3200" b="1" dirty="0" smtClean="0">
                <a:solidFill>
                  <a:srgbClr val="FFFFFF"/>
                </a:solidFill>
                <a:effectLst>
                  <a:outerShdw blurRad="38100" dist="38100" dir="2700000" algn="tl">
                    <a:srgbClr val="000000"/>
                  </a:outerShdw>
                </a:effectLst>
                <a:latin typeface="Arial" charset="0"/>
                <a:ea typeface="ＭＳ Ｐゴシック" charset="0"/>
                <a:cs typeface="Arial" charset="0"/>
              </a:rPr>
              <a:t>Jeremiah</a:t>
            </a:r>
            <a:r>
              <a:rPr lang="fr-FR" sz="3200" b="1" dirty="0" smtClean="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smtClean="0">
                <a:solidFill>
                  <a:srgbClr val="FFFFFF"/>
                </a:solidFill>
                <a:effectLst>
                  <a:outerShdw blurRad="38100" dist="38100" dir="2700000" algn="tl">
                    <a:srgbClr val="000000"/>
                  </a:outerShdw>
                </a:effectLst>
                <a:latin typeface="Arial" charset="0"/>
                <a:ea typeface="ＭＳ Ｐゴシック" charset="0"/>
                <a:cs typeface="Arial" charset="0"/>
              </a:rPr>
              <a:t>s Application: "Leave Jerusalem"</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Jews as figs:</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Babylonians</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good</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dirty="0">
                <a:solidFill>
                  <a:srgbClr val="000000"/>
                </a:solidFill>
                <a:effectLst>
                  <a:glow rad="165100">
                    <a:srgbClr val="FFFFFF">
                      <a:alpha val="75000"/>
                    </a:srgbClr>
                  </a:glow>
                </a:effectLst>
                <a:latin typeface="Arial" charset="0"/>
                <a:ea typeface="Arial" charset="0"/>
                <a:cs typeface="Arial" charset="0"/>
              </a:rPr>
              <a:t>bad</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outerShdw blurRad="38100" dist="38100" dir="2700000" algn="tl">
                    <a:srgbClr val="000000"/>
                  </a:outerShdw>
                </a:effectLst>
                <a:latin typeface="Arial" charset="0"/>
                <a:ea typeface="ＭＳ Ｐゴシック" charset="0"/>
                <a:cs typeface="Arial" charset="0"/>
              </a:rPr>
              <a:t>Jeremiah 24 Figs</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en-US" sz="2400" b="1" dirty="0">
                <a:solidFill>
                  <a:srgbClr val="FFFFFF"/>
                </a:solidFill>
              </a:rPr>
              <a:t>Jeremiah 24 portrayed all the Jews as two types of </a:t>
            </a:r>
            <a:r>
              <a:rPr lang="en-US" sz="2400" b="1" dirty="0" smtClean="0">
                <a:solidFill>
                  <a:srgbClr val="FFFFFF"/>
                </a:solidFill>
              </a:rPr>
              <a:t>figs during Babylon</a:t>
            </a:r>
            <a:r>
              <a:rPr lang="fr-FR" sz="2400" b="1" dirty="0" smtClean="0">
                <a:solidFill>
                  <a:srgbClr val="FFFFFF"/>
                </a:solidFill>
              </a:rPr>
              <a:t>'</a:t>
            </a:r>
            <a:r>
              <a:rPr lang="en-US" sz="2400" b="1" dirty="0" smtClean="0">
                <a:solidFill>
                  <a:srgbClr val="FFFFFF"/>
                </a:solidFill>
              </a:rPr>
              <a:t>s siege:</a:t>
            </a:r>
            <a:endParaRPr lang="en-US" sz="2400" b="1" dirty="0">
              <a:solidFill>
                <a:srgbClr val="FFFFFF"/>
              </a:solidFill>
            </a:endParaRPr>
          </a:p>
          <a:p>
            <a:pPr marL="228600" indent="-228600" defTabSz="914400" eaLnBrk="1" hangingPunct="1">
              <a:buFontTx/>
              <a:buAutoNum type="arabicPeriod"/>
              <a:defRPr/>
            </a:pPr>
            <a:r>
              <a:rPr lang="en-US" sz="2400" b="1" dirty="0">
                <a:solidFill>
                  <a:srgbClr val="FFFF00"/>
                </a:solidFill>
              </a:rPr>
              <a:t>The </a:t>
            </a:r>
            <a:r>
              <a:rPr lang="en-US" sz="2400" b="1" dirty="0" smtClean="0">
                <a:solidFill>
                  <a:srgbClr val="FFFF00"/>
                </a:solidFill>
              </a:rPr>
              <a:t>"bad figs" </a:t>
            </a:r>
            <a:r>
              <a:rPr lang="en-US" sz="2400" b="1" dirty="0">
                <a:solidFill>
                  <a:srgbClr val="FFFF00"/>
                </a:solidFill>
              </a:rPr>
              <a:t>who refused to submit to </a:t>
            </a:r>
            <a:r>
              <a:rPr lang="en-US" sz="2400" b="1" dirty="0" smtClean="0">
                <a:solidFill>
                  <a:srgbClr val="FFFF00"/>
                </a:solidFill>
              </a:rPr>
              <a:t>God</a:t>
            </a:r>
            <a:r>
              <a:rPr lang="fr-FR" sz="2400" b="1" dirty="0" smtClean="0">
                <a:solidFill>
                  <a:srgbClr val="FFFF00"/>
                </a:solidFill>
              </a:rPr>
              <a:t>'</a:t>
            </a:r>
            <a:r>
              <a:rPr lang="en-US" sz="2400" b="1" dirty="0" smtClean="0">
                <a:solidFill>
                  <a:srgbClr val="FFFF00"/>
                </a:solidFill>
              </a:rPr>
              <a:t>s </a:t>
            </a:r>
            <a:r>
              <a:rPr lang="en-US" sz="2400" b="1" dirty="0">
                <a:solidFill>
                  <a:srgbClr val="FFFF00"/>
                </a:solidFill>
              </a:rPr>
              <a:t>discipline by the Babylonians would disobey God by staying in the city and </a:t>
            </a:r>
            <a:r>
              <a:rPr lang="en-US" sz="2400" b="1" dirty="0" smtClean="0">
                <a:solidFill>
                  <a:srgbClr val="FFFF00"/>
                </a:solidFill>
              </a:rPr>
              <a:t>dying.</a:t>
            </a:r>
            <a:endParaRPr lang="en-US" sz="2400" b="1" dirty="0">
              <a:solidFill>
                <a:srgbClr val="FFFF00"/>
              </a:solidFill>
            </a:endParaRPr>
          </a:p>
          <a:p>
            <a:pPr marL="228600" indent="-228600" defTabSz="914400" eaLnBrk="1" hangingPunct="1">
              <a:buFontTx/>
              <a:buAutoNum type="arabicPeriod"/>
              <a:defRPr/>
            </a:pPr>
            <a:r>
              <a:rPr lang="en-US" sz="2400" b="1" dirty="0">
                <a:solidFill>
                  <a:srgbClr val="FFFFFF"/>
                </a:solidFill>
              </a:rPr>
              <a:t>The </a:t>
            </a:r>
            <a:r>
              <a:rPr lang="en-US" sz="2400" b="1" dirty="0" smtClean="0">
                <a:solidFill>
                  <a:srgbClr val="FFFFFF"/>
                </a:solidFill>
              </a:rPr>
              <a:t>"good figs" would spare their lives by leaving </a:t>
            </a:r>
            <a:r>
              <a:rPr lang="en-US" sz="2400" b="1" dirty="0">
                <a:solidFill>
                  <a:srgbClr val="FFFFFF"/>
                </a:solidFill>
              </a:rPr>
              <a:t>the city </a:t>
            </a:r>
            <a:r>
              <a:rPr lang="en-US" sz="2400" b="1" dirty="0" smtClean="0">
                <a:solidFill>
                  <a:srgbClr val="FFFFFF"/>
                </a:solidFill>
              </a:rPr>
              <a:t>to surrender </a:t>
            </a:r>
            <a:r>
              <a:rPr lang="en-US" sz="2400" b="1" dirty="0">
                <a:solidFill>
                  <a:srgbClr val="FFFFFF"/>
                </a:solidFill>
              </a:rPr>
              <a:t>to the Babylonians outside</a:t>
            </a:r>
            <a:r>
              <a:rPr lang="en-US" sz="2400" b="1" dirty="0" smtClean="0">
                <a:solidFill>
                  <a:srgbClr val="FFFFFF"/>
                </a:solidFill>
              </a:rPr>
              <a:t>!</a:t>
            </a:r>
          </a:p>
          <a:p>
            <a:pPr marL="228600" indent="-228600" defTabSz="914400" eaLnBrk="1" hangingPunct="1">
              <a:buFontTx/>
              <a:buAutoNum type="arabicPeriod"/>
              <a:defRPr/>
            </a:pPr>
            <a:endParaRPr lang="en-US" sz="2400" b="1" dirty="0" smtClean="0">
              <a:solidFill>
                <a:srgbClr val="FFFFFF"/>
              </a:solidFill>
            </a:endParaRPr>
          </a:p>
          <a:p>
            <a:pPr defTabSz="914400" eaLnBrk="1" hangingPunct="1">
              <a:defRPr/>
            </a:pPr>
            <a:r>
              <a:rPr lang="en-US" sz="2400" b="1" dirty="0" smtClean="0">
                <a:solidFill>
                  <a:srgbClr val="FFFF00"/>
                </a:solidFill>
              </a:rPr>
              <a:t>AD 70 was no different!</a:t>
            </a:r>
            <a:endParaRPr lang="en-US" sz="2400" b="1" dirty="0">
              <a:solidFill>
                <a:srgbClr val="FFFF00"/>
              </a:solidFill>
            </a:endParaRPr>
          </a:p>
        </p:txBody>
      </p:sp>
    </p:spTree>
    <p:extLst>
      <p:ext uri="{BB962C8B-B14F-4D97-AF65-F5344CB8AC3E}">
        <p14:creationId xmlns:p14="http://schemas.microsoft.com/office/powerpoint/2010/main" val="801276203"/>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980728"/>
            <a:ext cx="3563888" cy="3416320"/>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cs typeface="Arial" charset="0"/>
              </a:rPr>
              <a:t>"</a:t>
            </a:r>
            <a:r>
              <a:rPr lang="en-US" b="1" dirty="0" smtClean="0">
                <a:solidFill>
                  <a:srgbClr val="FFFFFF"/>
                </a:solidFill>
              </a:rPr>
              <a:t>So </a:t>
            </a:r>
            <a:r>
              <a:rPr lang="en-US" b="1" dirty="0">
                <a:solidFill>
                  <a:srgbClr val="FFFFFF"/>
                </a:solidFill>
              </a:rPr>
              <a:t>also </a:t>
            </a:r>
            <a:r>
              <a:rPr lang="en-US" b="1" dirty="0">
                <a:solidFill>
                  <a:srgbClr val="FFFF00"/>
                </a:solidFill>
              </a:rPr>
              <a:t>Jesus suffered and died outside the city</a:t>
            </a:r>
            <a:r>
              <a:rPr lang="en-US" b="1" dirty="0">
                <a:solidFill>
                  <a:srgbClr val="FFFFFF"/>
                </a:solidFill>
              </a:rPr>
              <a:t> gates to make his people holy by means of his own </a:t>
            </a:r>
            <a:r>
              <a:rPr lang="en-US" b="1" dirty="0" smtClean="0">
                <a:solidFill>
                  <a:srgbClr val="FFFFFF"/>
                </a:solidFill>
              </a:rPr>
              <a:t>blood"</a:t>
            </a:r>
          </a:p>
          <a:p>
            <a:pPr defTabSz="914400" eaLnBrk="0" fontAlgn="base" hangingPunct="0">
              <a:spcBef>
                <a:spcPct val="0"/>
              </a:spcBef>
              <a:spcAft>
                <a:spcPct val="0"/>
              </a:spcAft>
            </a:pPr>
            <a:r>
              <a:rPr lang="en-US" b="1" dirty="0">
                <a:solidFill>
                  <a:srgbClr val="FFFFFF"/>
                </a:solidFill>
              </a:rPr>
              <a:t/>
            </a:r>
            <a:br>
              <a:rPr lang="en-US" b="1" dirty="0">
                <a:solidFill>
                  <a:srgbClr val="FFFFFF"/>
                </a:solidFill>
              </a:rPr>
            </a:br>
            <a:r>
              <a:rPr lang="en-US" b="1" dirty="0">
                <a:solidFill>
                  <a:srgbClr val="FFFFFF"/>
                </a:solidFill>
              </a:rPr>
              <a:t>(Heb. 13:</a:t>
            </a:r>
            <a:r>
              <a:rPr lang="en-US" b="1" dirty="0" smtClean="0">
                <a:solidFill>
                  <a:srgbClr val="FFFFFF"/>
                </a:solidFill>
              </a:rPr>
              <a:t>12 </a:t>
            </a:r>
            <a:r>
              <a:rPr lang="en-US" sz="2000" b="1" dirty="0">
                <a:solidFill>
                  <a:srgbClr val="FFFFFF"/>
                </a:solidFill>
              </a:rPr>
              <a:t>NLT</a:t>
            </a:r>
            <a:r>
              <a:rPr lang="en-US" b="1" dirty="0">
                <a:solidFill>
                  <a:srgbClr val="FFFFFF"/>
                </a:solidFill>
              </a:rPr>
              <a:t>)</a:t>
            </a:r>
            <a:endParaRPr lang="en-US" b="1" dirty="0">
              <a:solidFill>
                <a:srgbClr val="FFFFFF"/>
              </a:solidFill>
              <a:cs typeface="Arial" charset="0"/>
            </a:endParaRPr>
          </a:p>
          <a:p>
            <a:pPr defTabSz="914400" eaLnBrk="0" fontAlgn="base" hangingPunct="0">
              <a:spcBef>
                <a:spcPct val="0"/>
              </a:spcBef>
              <a:spcAft>
                <a:spcPct val="0"/>
              </a:spcAft>
            </a:pPr>
            <a:endParaRPr lang="en-US" b="1" dirty="0">
              <a:solidFill>
                <a:srgbClr val="FFFFFF"/>
              </a:solidFill>
              <a:cs typeface="Arial" charset="0"/>
            </a:endParaRPr>
          </a:p>
        </p:txBody>
      </p:sp>
      <p:sp>
        <p:nvSpPr>
          <p:cNvPr id="68610" name="Rectangle 2"/>
          <p:cNvSpPr>
            <a:spLocks noGrp="1" noRot="1" noChangeArrowheads="1"/>
          </p:cNvSpPr>
          <p:nvPr>
            <p:ph type="title"/>
          </p:nvPr>
        </p:nvSpPr>
        <p:spPr>
          <a:xfrm>
            <a:off x="7441" y="48900"/>
            <a:ext cx="9136559" cy="936104"/>
          </a:xfrm>
        </p:spPr>
        <p:txBody>
          <a:bodyPr/>
          <a:lstStyle/>
          <a:p>
            <a:pPr eaLnBrk="1" hangingPunct="1"/>
            <a:r>
              <a:rPr lang="en-US" sz="3200" dirty="0" smtClean="0">
                <a:solidFill>
                  <a:schemeClr val="tx1"/>
                </a:solidFill>
                <a:latin typeface="Arial" charset="0"/>
                <a:ea typeface="ＭＳ Ｐゴシック" charset="0"/>
                <a:cs typeface="Arial" charset="0"/>
              </a:rPr>
              <a:t>Hebrew</a:t>
            </a:r>
            <a:r>
              <a:rPr lang="fr-FR" sz="3200" dirty="0" smtClean="0">
                <a:solidFill>
                  <a:schemeClr val="tx1"/>
                </a:solidFill>
                <a:latin typeface="Arial" charset="0"/>
                <a:ea typeface="ＭＳ Ｐゴシック" charset="0"/>
                <a:cs typeface="Arial" charset="0"/>
              </a:rPr>
              <a:t>'</a:t>
            </a:r>
            <a:r>
              <a:rPr lang="en-US" sz="3200" dirty="0" smtClean="0">
                <a:solidFill>
                  <a:schemeClr val="tx1"/>
                </a:solidFill>
                <a:latin typeface="Arial" charset="0"/>
                <a:ea typeface="ＭＳ Ｐゴシック" charset="0"/>
                <a:cs typeface="Arial" charset="0"/>
              </a:rPr>
              <a:t>s Application: "Leave Jerusalem"</a:t>
            </a:r>
            <a:endParaRPr lang="en-US" sz="3200" dirty="0">
              <a:solidFill>
                <a:schemeClr val="tx1"/>
              </a:solidFill>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400" b="1" dirty="0" err="1">
                <a:solidFill>
                  <a:srgbClr val="DDDDDD"/>
                </a:solidFill>
                <a:cs typeface="Arial" charset="0"/>
              </a:rPr>
              <a:t>Leen</a:t>
            </a:r>
            <a:r>
              <a:rPr lang="en-US" sz="1400" b="1" dirty="0">
                <a:solidFill>
                  <a:srgbClr val="DDDDDD"/>
                </a:solidFill>
                <a:cs typeface="Arial" charset="0"/>
              </a:rPr>
              <a:t> &amp; Kathleen </a:t>
            </a:r>
            <a:r>
              <a:rPr lang="en-US" sz="1400" b="1" dirty="0" err="1">
                <a:solidFill>
                  <a:srgbClr val="DDDDDD"/>
                </a:solidFill>
                <a:cs typeface="Arial" charset="0"/>
              </a:rPr>
              <a:t>Ritmeyer</a:t>
            </a:r>
            <a:r>
              <a:rPr lang="en-US" sz="1400" b="1" dirty="0">
                <a:solidFill>
                  <a:srgbClr val="DDDDDD"/>
                </a:solidFill>
                <a:cs typeface="Arial" charset="0"/>
              </a:rPr>
              <a:t>, </a:t>
            </a:r>
            <a:r>
              <a:rPr lang="en-US" altLang="ja-JP" sz="1400" b="1" dirty="0" smtClean="0">
                <a:solidFill>
                  <a:srgbClr val="DDDDDD"/>
                </a:solidFill>
                <a:cs typeface="Arial" charset="0"/>
              </a:rPr>
              <a:t>"</a:t>
            </a:r>
            <a:r>
              <a:rPr lang="en-US" altLang="ja-JP" sz="1400" b="1" dirty="0" err="1" smtClean="0">
                <a:solidFill>
                  <a:srgbClr val="DDDDDD"/>
                </a:solidFill>
                <a:cs typeface="Arial" charset="0"/>
              </a:rPr>
              <a:t>Akeldama</a:t>
            </a:r>
            <a:r>
              <a:rPr lang="en-US" altLang="ja-JP" sz="1400" b="1" dirty="0">
                <a:solidFill>
                  <a:srgbClr val="DDDDDD"/>
                </a:solidFill>
                <a:cs typeface="Arial" charset="0"/>
              </a:rPr>
              <a:t>: </a:t>
            </a:r>
            <a:r>
              <a:rPr lang="en-US" altLang="ja-JP" sz="1400" b="1" dirty="0" smtClean="0">
                <a:solidFill>
                  <a:srgbClr val="DDDDDD"/>
                </a:solidFill>
                <a:cs typeface="Arial" charset="0"/>
              </a:rPr>
              <a:t>Potter</a:t>
            </a:r>
            <a:r>
              <a:rPr lang="fr-FR" altLang="ja-JP" sz="1400" b="1" dirty="0" smtClean="0">
                <a:solidFill>
                  <a:srgbClr val="DDDDDD"/>
                </a:solidFill>
                <a:cs typeface="Arial" charset="0"/>
              </a:rPr>
              <a:t>'</a:t>
            </a:r>
            <a:r>
              <a:rPr lang="en-US" altLang="ja-JP" sz="1400" b="1" dirty="0" smtClean="0">
                <a:solidFill>
                  <a:srgbClr val="DDDDDD"/>
                </a:solidFill>
                <a:cs typeface="Arial" charset="0"/>
              </a:rPr>
              <a:t>s </a:t>
            </a:r>
            <a:r>
              <a:rPr lang="en-US" altLang="ja-JP" sz="1400" b="1" dirty="0">
                <a:solidFill>
                  <a:srgbClr val="DDDDDD"/>
                </a:solidFill>
                <a:cs typeface="Arial" charset="0"/>
              </a:rPr>
              <a:t>Field or High </a:t>
            </a:r>
            <a:r>
              <a:rPr lang="en-US" altLang="ja-JP" sz="1400" b="1" dirty="0" smtClean="0">
                <a:solidFill>
                  <a:srgbClr val="DDDDDD"/>
                </a:solidFill>
                <a:cs typeface="Arial" charset="0"/>
              </a:rPr>
              <a:t>Priest</a:t>
            </a:r>
            <a:r>
              <a:rPr lang="fr-FR" altLang="ja-JP" sz="1400" b="1" dirty="0" smtClean="0">
                <a:solidFill>
                  <a:srgbClr val="DDDDDD"/>
                </a:solidFill>
                <a:cs typeface="Arial" charset="0"/>
              </a:rPr>
              <a:t>'</a:t>
            </a:r>
            <a:r>
              <a:rPr lang="en-US" altLang="ja-JP" sz="1400" b="1" dirty="0" smtClean="0">
                <a:solidFill>
                  <a:srgbClr val="DDDDDD"/>
                </a:solidFill>
                <a:cs typeface="Arial" charset="0"/>
              </a:rPr>
              <a:t>s </a:t>
            </a:r>
            <a:r>
              <a:rPr lang="en-US" altLang="ja-JP" sz="1400" b="1" dirty="0">
                <a:solidFill>
                  <a:srgbClr val="DDDDDD"/>
                </a:solidFill>
                <a:cs typeface="Arial" charset="0"/>
              </a:rPr>
              <a:t>Tomb</a:t>
            </a:r>
            <a:r>
              <a:rPr lang="en-US" altLang="ja-JP" sz="1400" b="1" dirty="0" smtClean="0">
                <a:solidFill>
                  <a:srgbClr val="DDDDDD"/>
                </a:solidFill>
                <a:cs typeface="Arial" charset="0"/>
              </a:rPr>
              <a:t>?" </a:t>
            </a:r>
            <a:r>
              <a:rPr lang="en-US" altLang="ja-JP" sz="1400" b="1" i="1" dirty="0">
                <a:solidFill>
                  <a:srgbClr val="DDDDDD"/>
                </a:solidFill>
                <a:cs typeface="Arial" charset="0"/>
              </a:rPr>
              <a:t>BAR</a:t>
            </a:r>
            <a:r>
              <a:rPr lang="en-US" altLang="ja-JP" sz="1400" b="1" dirty="0">
                <a:solidFill>
                  <a:srgbClr val="DDDDDD"/>
                </a:solidFill>
                <a:cs typeface="Arial" charset="0"/>
              </a:rPr>
              <a:t> 20 (Nov/Dec 94): 34</a:t>
            </a:r>
            <a:endParaRPr lang="en-US" sz="1400" b="1" dirty="0">
              <a:solidFill>
                <a:srgbClr val="DDDDDD"/>
              </a:solidFill>
              <a:cs typeface="Arial" charset="0"/>
            </a:endParaRPr>
          </a:p>
        </p:txBody>
      </p:sp>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17020"/>
            <a:ext cx="3563888" cy="2308324"/>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baseline="30000" dirty="0" smtClean="0">
                <a:solidFill>
                  <a:srgbClr val="FFFFFF"/>
                </a:solidFill>
              </a:rPr>
              <a:t>13 </a:t>
            </a:r>
            <a:r>
              <a:rPr lang="en-US" b="1" dirty="0" smtClean="0">
                <a:solidFill>
                  <a:srgbClr val="339966">
                    <a:lumMod val="60000"/>
                    <a:lumOff val="40000"/>
                  </a:srgbClr>
                </a:solidFill>
              </a:rPr>
              <a:t>So </a:t>
            </a:r>
            <a:r>
              <a:rPr lang="en-US" b="1" dirty="0">
                <a:solidFill>
                  <a:srgbClr val="339966">
                    <a:lumMod val="60000"/>
                    <a:lumOff val="40000"/>
                  </a:srgbClr>
                </a:solidFill>
              </a:rPr>
              <a:t>let us go out to him, outside the camp</a:t>
            </a:r>
            <a:r>
              <a:rPr lang="en-US" b="1" dirty="0">
                <a:solidFill>
                  <a:srgbClr val="FFFFFF"/>
                </a:solidFill>
              </a:rPr>
              <a:t>, and bear the disgrace he </a:t>
            </a:r>
            <a:r>
              <a:rPr lang="en-US" b="1" dirty="0" smtClean="0">
                <a:solidFill>
                  <a:srgbClr val="FFFFFF"/>
                </a:solidFill>
              </a:rPr>
              <a:t>bore" </a:t>
            </a:r>
            <a:br>
              <a:rPr lang="en-US" b="1" dirty="0" smtClean="0">
                <a:solidFill>
                  <a:srgbClr val="FFFFFF"/>
                </a:solidFill>
              </a:rPr>
            </a:br>
            <a:r>
              <a:rPr lang="en-US" b="1" dirty="0" smtClean="0">
                <a:solidFill>
                  <a:srgbClr val="FFFFFF"/>
                </a:solidFill>
              </a:rPr>
              <a:t/>
            </a:r>
            <a:br>
              <a:rPr lang="en-US" b="1" dirty="0" smtClean="0">
                <a:solidFill>
                  <a:srgbClr val="FFFFFF"/>
                </a:solidFill>
              </a:rPr>
            </a:br>
            <a:r>
              <a:rPr lang="en-US" b="1" dirty="0" smtClean="0">
                <a:solidFill>
                  <a:srgbClr val="FFFFFF"/>
                </a:solidFill>
              </a:rPr>
              <a:t>(Heb. 13:13 </a:t>
            </a:r>
            <a:r>
              <a:rPr lang="en-US" sz="2000" b="1" dirty="0" smtClean="0">
                <a:solidFill>
                  <a:srgbClr val="FFFFFF"/>
                </a:solidFill>
              </a:rPr>
              <a:t>NLT</a:t>
            </a:r>
            <a:r>
              <a:rPr lang="en-US" b="1" dirty="0" smtClean="0">
                <a:solidFill>
                  <a:srgbClr val="FFFFFF"/>
                </a:solidFill>
              </a:rPr>
              <a:t>)</a:t>
            </a:r>
            <a:endParaRPr lang="en-US" b="1" dirty="0">
              <a:solidFill>
                <a:srgbClr val="FFFFFF"/>
              </a:solidFill>
              <a:cs typeface="Arial" charset="0"/>
            </a:endParaRPr>
          </a:p>
        </p:txBody>
      </p:sp>
    </p:spTree>
    <p:extLst>
      <p:ext uri="{BB962C8B-B14F-4D97-AF65-F5344CB8AC3E}">
        <p14:creationId xmlns:p14="http://schemas.microsoft.com/office/powerpoint/2010/main" val="1027414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 y="1881"/>
            <a:ext cx="9144002" cy="937919"/>
          </a:xfrm>
          <a:noFill/>
          <a:effectLst/>
        </p:spPr>
        <p:txBody>
          <a:bodyPr/>
          <a:lstStyle/>
          <a:p>
            <a:pPr>
              <a:defRPr/>
            </a:pPr>
            <a:r>
              <a:rPr lang="en-US" sz="3600" b="1" dirty="0" smtClean="0">
                <a:effectLst>
                  <a:glow rad="165100">
                    <a:schemeClr val="tx1"/>
                  </a:glow>
                </a:effectLst>
                <a:latin typeface="Arial" charset="0"/>
                <a:ea typeface="ＭＳ Ｐゴシック" charset="0"/>
                <a:cs typeface="ＭＳ Ｐゴシック" charset="0"/>
              </a:rPr>
              <a:t>How do you need to "Come out of her"?</a:t>
            </a:r>
            <a:endParaRPr lang="en-US" sz="3600" dirty="0">
              <a:effectLst>
                <a:glow rad="1651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4474" y="939799"/>
            <a:ext cx="9284933" cy="5918201"/>
          </a:xfrm>
          <a:prstGeom prst="rect">
            <a:avLst/>
          </a:prstGeom>
        </p:spPr>
      </p:pic>
      <p:sp>
        <p:nvSpPr>
          <p:cNvPr id="4" name="Rectangle 1026"/>
          <p:cNvSpPr txBox="1">
            <a:spLocks noChangeArrowheads="1"/>
          </p:cNvSpPr>
          <p:nvPr/>
        </p:nvSpPr>
        <p:spPr bwMode="auto">
          <a:xfrm>
            <a:off x="135467" y="1422400"/>
            <a:ext cx="3657600" cy="325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lgn="l">
              <a:buFont typeface="Arial"/>
              <a:buChar char="•"/>
              <a:defRPr/>
            </a:pPr>
            <a:r>
              <a:rPr lang="en-US" sz="3600" b="1" dirty="0" smtClean="0">
                <a:solidFill>
                  <a:schemeClr val="tx1"/>
                </a:solidFill>
                <a:effectLst/>
                <a:latin typeface="Arial" charset="0"/>
                <a:ea typeface="ＭＳ Ｐゴシック" charset="0"/>
                <a:cs typeface="ＭＳ Ｐゴシック" charset="0"/>
              </a:rPr>
              <a:t>Your eyes</a:t>
            </a:r>
          </a:p>
          <a:p>
            <a:pPr marL="355600" indent="-355600" algn="l">
              <a:buFont typeface="Arial"/>
              <a:buChar char="•"/>
              <a:defRPr/>
            </a:pPr>
            <a:r>
              <a:rPr lang="en-US" sz="3600" b="1" dirty="0" smtClean="0">
                <a:solidFill>
                  <a:schemeClr val="tx1"/>
                </a:solidFill>
                <a:effectLst/>
                <a:latin typeface="Arial" charset="0"/>
                <a:ea typeface="ＭＳ Ｐゴシック" charset="0"/>
                <a:cs typeface="ＭＳ Ｐゴシック" charset="0"/>
              </a:rPr>
              <a:t>Your ears</a:t>
            </a:r>
          </a:p>
          <a:p>
            <a:pPr marL="355600" indent="-355600" algn="l">
              <a:buFont typeface="Arial"/>
              <a:buChar char="•"/>
              <a:defRPr/>
            </a:pPr>
            <a:r>
              <a:rPr lang="en-US" sz="3600" b="1" dirty="0" smtClean="0">
                <a:solidFill>
                  <a:schemeClr val="tx1"/>
                </a:solidFill>
                <a:effectLst/>
                <a:latin typeface="Arial" charset="0"/>
                <a:ea typeface="ＭＳ Ｐゴシック" charset="0"/>
                <a:cs typeface="ＭＳ Ｐゴシック" charset="0"/>
              </a:rPr>
              <a:t>Your lips</a:t>
            </a:r>
          </a:p>
          <a:p>
            <a:pPr marL="355600" indent="-355600" algn="l">
              <a:buFont typeface="Arial"/>
              <a:buChar char="•"/>
              <a:defRPr/>
            </a:pPr>
            <a:r>
              <a:rPr lang="en-US" sz="3600" b="1" dirty="0" smtClean="0">
                <a:solidFill>
                  <a:schemeClr val="tx1"/>
                </a:solidFill>
                <a:effectLst/>
                <a:latin typeface="Arial" charset="0"/>
                <a:ea typeface="ＭＳ Ｐゴシック" charset="0"/>
                <a:cs typeface="ＭＳ Ｐゴシック" charset="0"/>
              </a:rPr>
              <a:t>Your hands</a:t>
            </a:r>
          </a:p>
          <a:p>
            <a:pPr marL="355600" indent="-355600" algn="l">
              <a:buFont typeface="Arial"/>
              <a:buChar char="•"/>
              <a:defRPr/>
            </a:pPr>
            <a:r>
              <a:rPr lang="en-US" sz="3600" b="1" dirty="0" smtClean="0">
                <a:solidFill>
                  <a:schemeClr val="tx1"/>
                </a:solidFill>
                <a:effectLst/>
                <a:latin typeface="Arial" charset="0"/>
                <a:ea typeface="ＭＳ Ｐゴシック" charset="0"/>
                <a:cs typeface="ＭＳ Ｐゴシック" charset="0"/>
              </a:rPr>
              <a:t>Your feet</a:t>
            </a:r>
            <a:endParaRPr lang="en-US" sz="3600" dirty="0">
              <a:solidFill>
                <a:schemeClr val="tx1"/>
              </a:solidFill>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5787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7 Heads &amp; 10 Horns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23171" cy="6858000"/>
          </a:xfrm>
          <a:prstGeom prst="rect">
            <a:avLst/>
          </a:prstGeom>
        </p:spPr>
      </p:pic>
    </p:spTree>
    <p:extLst>
      <p:ext uri="{BB962C8B-B14F-4D97-AF65-F5344CB8AC3E}">
        <p14:creationId xmlns:p14="http://schemas.microsoft.com/office/powerpoint/2010/main" val="576292248"/>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6006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9.19 Tanks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5891" cy="6870449"/>
          </a:xfrm>
          <a:prstGeom prst="rect">
            <a:avLst/>
          </a:prstGeom>
        </p:spPr>
      </p:pic>
      <p:sp>
        <p:nvSpPr>
          <p:cNvPr id="283650" name="Rectangle 2"/>
          <p:cNvSpPr>
            <a:spLocks noGrp="1" noChangeArrowheads="1"/>
          </p:cNvSpPr>
          <p:nvPr>
            <p:ph type="ctrTitle"/>
          </p:nvPr>
        </p:nvSpPr>
        <p:spPr>
          <a:xfrm>
            <a:off x="64121" y="549275"/>
            <a:ext cx="9037638" cy="5759450"/>
          </a:xfrm>
        </p:spPr>
        <p:txBody>
          <a:bodyPr/>
          <a:lstStyle/>
          <a:p>
            <a:pPr>
              <a:defRPr/>
            </a:pPr>
            <a:r>
              <a:rPr lang="en-US" sz="7200" b="1" dirty="0" smtClean="0">
                <a:solidFill>
                  <a:schemeClr val="bg1"/>
                </a:solidFill>
                <a:effectLst>
                  <a:glow rad="279400">
                    <a:schemeClr val="tx1"/>
                  </a:glow>
                  <a:outerShdw blurRad="38100" dist="38100" dir="2700000" algn="tl">
                    <a:srgbClr val="000000">
                      <a:alpha val="43137"/>
                    </a:srgbClr>
                  </a:outerShdw>
                </a:effectLst>
                <a:cs typeface="+mj-cs"/>
              </a:rPr>
              <a:t>Note: </a:t>
            </a:r>
            <a:br>
              <a:rPr lang="en-US" sz="7200" b="1" dirty="0" smtClean="0">
                <a:solidFill>
                  <a:schemeClr val="bg1"/>
                </a:solidFill>
                <a:effectLst>
                  <a:glow rad="279400">
                    <a:schemeClr val="tx1"/>
                  </a:glow>
                  <a:outerShdw blurRad="38100" dist="38100" dir="2700000" algn="tl">
                    <a:srgbClr val="000000">
                      <a:alpha val="43137"/>
                    </a:srgbClr>
                  </a:outerShdw>
                </a:effectLst>
                <a:cs typeface="+mj-cs"/>
              </a:rPr>
            </a:br>
            <a:r>
              <a:rPr lang="en-US" sz="7200" b="1" dirty="0" smtClean="0">
                <a:solidFill>
                  <a:schemeClr val="bg1"/>
                </a:solidFill>
                <a:effectLst>
                  <a:glow rad="279400">
                    <a:schemeClr val="tx1"/>
                  </a:glow>
                  <a:outerShdw blurRad="38100" dist="38100" dir="2700000" algn="tl">
                    <a:srgbClr val="000000">
                      <a:alpha val="43137"/>
                    </a:srgbClr>
                  </a:outerShdw>
                </a:effectLst>
                <a:cs typeface="+mj-cs"/>
              </a:rPr>
              <a:t>The Tribulation has ended.  Now a word from our Sponsor…</a:t>
            </a:r>
            <a:endParaRPr lang="en-US" sz="2000" b="1" dirty="0" smtClean="0">
              <a:effectLst>
                <a:glow rad="279400">
                  <a:schemeClr val="tx1"/>
                </a:glow>
                <a:outerShdw blurRad="38100" dist="38100" dir="2700000" algn="tl">
                  <a:srgbClr val="000000">
                    <a:alpha val="43137"/>
                  </a:srgbClr>
                </a:outerShdw>
              </a:effectLst>
              <a:cs typeface="+mj-cs"/>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20722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650"/>
                                        </p:tgtEl>
                                        <p:attrNameLst>
                                          <p:attrName>style.visibility</p:attrName>
                                        </p:attrNameLst>
                                      </p:cBhvr>
                                      <p:to>
                                        <p:strVal val="visible"/>
                                      </p:to>
                                    </p:set>
                                    <p:anim calcmode="lin" valueType="num">
                                      <p:cBhvr additive="base">
                                        <p:cTn id="7" dur="500" fill="hold"/>
                                        <p:tgtEl>
                                          <p:spTgt spid="283650"/>
                                        </p:tgtEl>
                                        <p:attrNameLst>
                                          <p:attrName>ppt_x</p:attrName>
                                        </p:attrNameLst>
                                      </p:cBhvr>
                                      <p:tavLst>
                                        <p:tav tm="0">
                                          <p:val>
                                            <p:strVal val="#ppt_x"/>
                                          </p:val>
                                        </p:tav>
                                        <p:tav tm="100000">
                                          <p:val>
                                            <p:strVal val="#ppt_x"/>
                                          </p:val>
                                        </p:tav>
                                      </p:tavLst>
                                    </p:anim>
                                    <p:anim calcmode="lin" valueType="num">
                                      <p:cBhvr additive="base">
                                        <p:cTn id="8" dur="500" fill="hold"/>
                                        <p:tgtEl>
                                          <p:spTgt spid="283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41449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24520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3656"/>
            <a:ext cx="9144000" cy="6862226"/>
          </a:xfrm>
          <a:prstGeom prst="rect">
            <a:avLst/>
          </a:prstGeom>
        </p:spPr>
      </p:pic>
      <p:sp>
        <p:nvSpPr>
          <p:cNvPr id="887810" name="Rectangle 1026"/>
          <p:cNvSpPr>
            <a:spLocks noGrp="1" noChangeArrowheads="1"/>
          </p:cNvSpPr>
          <p:nvPr>
            <p:ph type="ctrTitle"/>
          </p:nvPr>
        </p:nvSpPr>
        <p:spPr>
          <a:xfrm>
            <a:off x="0" y="3656"/>
            <a:ext cx="9144000" cy="1571144"/>
          </a:xfrm>
          <a:effectLst>
            <a:outerShdw blurRad="63500" dist="35921" dir="2700000" algn="ctr" rotWithShape="0">
              <a:schemeClr val="tx2">
                <a:alpha val="74998"/>
              </a:schemeClr>
            </a:outerShdw>
          </a:effectLst>
        </p:spPr>
        <p:txBody>
          <a:bodyPr/>
          <a:lstStyle/>
          <a:p>
            <a:pPr>
              <a:defRPr/>
            </a:pPr>
            <a:r>
              <a:rPr lang="en-US" sz="6600" b="1" dirty="0" smtClean="0">
                <a:effectLst>
                  <a:glow rad="215900">
                    <a:schemeClr val="tx1"/>
                  </a:glow>
                </a:effectLst>
                <a:latin typeface="Arial" charset="0"/>
                <a:ea typeface="ＭＳ Ｐゴシック" charset="0"/>
                <a:cs typeface="ＭＳ Ｐゴシック" charset="0"/>
              </a:rPr>
              <a:t>"Babylon"</a:t>
            </a:r>
            <a:endParaRPr lang="en-US" sz="6600" dirty="0">
              <a:effectLst>
                <a:glow rad="215900">
                  <a:schemeClr val="tx1"/>
                </a:glow>
              </a:effectLst>
              <a:latin typeface="Times New Roman" charset="0"/>
              <a:ea typeface="ＭＳ Ｐゴシック" charset="0"/>
              <a:cs typeface="ＭＳ Ｐゴシック" charset="0"/>
            </a:endParaRPr>
          </a:p>
        </p:txBody>
      </p:sp>
      <p:sp>
        <p:nvSpPr>
          <p:cNvPr id="2" name="Rectangle 1"/>
          <p:cNvSpPr/>
          <p:nvPr/>
        </p:nvSpPr>
        <p:spPr>
          <a:xfrm rot="20826573">
            <a:off x="-264083" y="2363318"/>
            <a:ext cx="4981706" cy="3785652"/>
          </a:xfrm>
          <a:prstGeom prst="rect">
            <a:avLst/>
          </a:prstGeom>
          <a:noFill/>
        </p:spPr>
        <p:txBody>
          <a:bodyPr wrap="square" lIns="91440" tIns="45720" rIns="91440" bIns="45720">
            <a:spAutoFit/>
          </a:bodyPr>
          <a:lstStyle/>
          <a:p>
            <a:pPr algn="ctr"/>
            <a:r>
              <a:rPr 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FFFF00"/>
                </a:solidFill>
                <a:effectLst>
                  <a:glow rad="215900">
                    <a:schemeClr val="tx1"/>
                  </a:glow>
                  <a:outerShdw blurRad="50800" dist="40000" dir="5400000" algn="tl" rotWithShape="0">
                    <a:srgbClr val="000000">
                      <a:shade val="5000"/>
                      <a:satMod val="120000"/>
                      <a:alpha val="33000"/>
                    </a:srgbClr>
                  </a:outerShdw>
                </a:effectLst>
                <a:latin typeface="Arial"/>
                <a:cs typeface="Arial"/>
              </a:rPr>
              <a:t>What will happen </a:t>
            </a:r>
            <a:r>
              <a:rPr 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rPr>
              <a:t>to her </a:t>
            </a:r>
            <a:br>
              <a:rPr 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rPr>
            </a:br>
            <a:r>
              <a:rPr 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rPr>
              <a:t>(Rev. 17)?</a:t>
            </a:r>
            <a:endParaRPr lang="en-US" sz="6000" b="1" dirty="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endParaRPr>
          </a:p>
        </p:txBody>
      </p:sp>
      <p:sp>
        <p:nvSpPr>
          <p:cNvPr id="5" name="Rectangle 4"/>
          <p:cNvSpPr/>
          <p:nvPr/>
        </p:nvSpPr>
        <p:spPr>
          <a:xfrm rot="20826573">
            <a:off x="4592868" y="1746375"/>
            <a:ext cx="4538012" cy="4708981"/>
          </a:xfrm>
          <a:prstGeom prst="rect">
            <a:avLst/>
          </a:prstGeom>
          <a:noFill/>
        </p:spPr>
        <p:txBody>
          <a:bodyPr wrap="square" lIns="91440" tIns="45720" rIns="91440" bIns="45720">
            <a:spAutoFit/>
          </a:bodyPr>
          <a:lstStyle/>
          <a:p>
            <a:pPr algn="ctr"/>
            <a:r>
              <a:rPr 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FFFF00"/>
                </a:solidFill>
                <a:effectLst>
                  <a:glow rad="215900">
                    <a:schemeClr val="tx1"/>
                  </a:glow>
                  <a:outerShdw blurRad="50800" dist="40000" dir="5400000" algn="tl" rotWithShape="0">
                    <a:srgbClr val="000000">
                      <a:shade val="5000"/>
                      <a:satMod val="120000"/>
                      <a:alpha val="33000"/>
                    </a:srgbClr>
                  </a:outerShdw>
                </a:effectLst>
                <a:latin typeface="Arial"/>
                <a:cs typeface="Arial"/>
              </a:rPr>
              <a:t>What </a:t>
            </a:r>
            <a:r>
              <a:rPr lang="en-US" sz="60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00"/>
                </a:solidFill>
                <a:effectLst>
                  <a:glow rad="215900">
                    <a:schemeClr val="tx1"/>
                  </a:glow>
                  <a:outerShdw blurRad="50800" dist="40000" dir="5400000" algn="tl" rotWithShape="0">
                    <a:srgbClr val="000000">
                      <a:shade val="5000"/>
                      <a:satMod val="120000"/>
                      <a:alpha val="33000"/>
                    </a:srgbClr>
                  </a:outerShdw>
                </a:effectLst>
                <a:latin typeface="Arial"/>
                <a:cs typeface="Arial"/>
              </a:rPr>
              <a:t>we should do </a:t>
            </a:r>
            <a:r>
              <a:rPr lang="en-US" sz="6000" b="1" dirty="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rPr>
              <a:t>about it (Rev. 18:1–19:</a:t>
            </a:r>
            <a:r>
              <a:rPr 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rPr>
              <a:t>10)?</a:t>
            </a:r>
            <a:endParaRPr lang="en-US" sz="6000" b="1" dirty="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2407046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5198534"/>
            <a:ext cx="9144000" cy="1352392"/>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smtClean="0">
                <a:effectLst>
                  <a:glow rad="152400">
                    <a:schemeClr val="tx1"/>
                  </a:glow>
                </a:effectLst>
              </a:rPr>
              <a:t>I. This world</a:t>
            </a:r>
            <a:r>
              <a:rPr lang="fr-FR" b="1" kern="1200" dirty="0" smtClean="0">
                <a:effectLst>
                  <a:glow rad="152400">
                    <a:schemeClr val="tx1"/>
                  </a:glow>
                </a:effectLst>
              </a:rPr>
              <a:t>'</a:t>
            </a:r>
            <a:r>
              <a:rPr lang="en-US" b="1" kern="1200" dirty="0" smtClean="0">
                <a:effectLst>
                  <a:glow rad="152400">
                    <a:schemeClr val="tx1"/>
                  </a:glow>
                </a:effectLst>
              </a:rPr>
              <a:t>s </a:t>
            </a:r>
            <a:r>
              <a:rPr lang="en-US" b="1" kern="1200" dirty="0">
                <a:effectLst>
                  <a:glow rad="152400">
                    <a:schemeClr val="tx1"/>
                  </a:glow>
                </a:effectLst>
              </a:rPr>
              <a:t>key entity will </a:t>
            </a:r>
            <a:r>
              <a:rPr lang="en-US" b="1" kern="1200" dirty="0">
                <a:solidFill>
                  <a:srgbClr val="FFFF00"/>
                </a:solidFill>
                <a:effectLst>
                  <a:glow rad="152400">
                    <a:schemeClr val="tx1"/>
                  </a:glow>
                </a:effectLst>
              </a:rPr>
              <a:t>fall</a:t>
            </a:r>
            <a:r>
              <a:rPr lang="en-US" b="1" kern="1200" dirty="0">
                <a:effectLst>
                  <a:glow rad="152400">
                    <a:schemeClr val="tx1"/>
                  </a:glow>
                </a:effectLst>
              </a:rPr>
              <a:t> in the Tribulation (Rev. 17</a:t>
            </a:r>
            <a:r>
              <a:rPr lang="en-US" b="1" kern="1200" dirty="0" smtClean="0">
                <a:effectLst>
                  <a:glow rad="152400">
                    <a:schemeClr val="tx1"/>
                  </a:glow>
                </a:effectLst>
              </a:rPr>
              <a:t>).</a:t>
            </a:r>
            <a:endParaRPr lang="en-US" sz="16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smtClean="0">
                <a:solidFill>
                  <a:srgbClr val="FFFFFF"/>
                </a:solidFill>
                <a:effectLst>
                  <a:glow rad="152400">
                    <a:srgbClr val="000000"/>
                  </a:glow>
                </a:effectLst>
              </a:rPr>
              <a:t>What </a:t>
            </a:r>
            <a:r>
              <a:rPr lang="en-US" sz="2800" b="1" i="1" dirty="0">
                <a:solidFill>
                  <a:srgbClr val="FFFFFF"/>
                </a:solidFill>
                <a:effectLst>
                  <a:glow rad="152400">
                    <a:srgbClr val="000000"/>
                  </a:glow>
                </a:effectLst>
              </a:rPr>
              <a:t>will happen to the </a:t>
            </a:r>
            <a:r>
              <a:rPr lang="en-US" sz="2800" b="1" i="1" dirty="0" smtClean="0">
                <a:solidFill>
                  <a:srgbClr val="FFFFFF"/>
                </a:solidFill>
                <a:effectLst>
                  <a:glow rad="152400">
                    <a:srgbClr val="000000"/>
                  </a:glow>
                </a:effectLst>
              </a:rPr>
              <a:t>world</a:t>
            </a:r>
            <a:r>
              <a:rPr lang="fr-FR" sz="2800" b="1" i="1" dirty="0" smtClean="0">
                <a:solidFill>
                  <a:srgbClr val="FFFFFF"/>
                </a:solidFill>
                <a:effectLst>
                  <a:glow rad="152400">
                    <a:srgbClr val="000000"/>
                  </a:glow>
                </a:effectLst>
              </a:rPr>
              <a:t>'</a:t>
            </a:r>
            <a:r>
              <a:rPr lang="en-US" sz="2800" b="1" i="1" dirty="0" smtClean="0">
                <a:solidFill>
                  <a:srgbClr val="FFFFFF"/>
                </a:solidFill>
                <a:effectLst>
                  <a:glow rad="152400">
                    <a:srgbClr val="000000"/>
                  </a:glow>
                </a:effectLst>
              </a:rPr>
              <a:t>s most </a:t>
            </a:r>
            <a:r>
              <a:rPr lang="en-US" sz="2800" b="1" i="1" dirty="0">
                <a:solidFill>
                  <a:srgbClr val="FFFFFF"/>
                </a:solidFill>
                <a:effectLst>
                  <a:glow rad="152400">
                    <a:srgbClr val="000000"/>
                  </a:glow>
                </a:effectLst>
              </a:rPr>
              <a:t>evil </a:t>
            </a:r>
            <a:r>
              <a:rPr lang="en-US" sz="2800" b="1" i="1" dirty="0" smtClean="0">
                <a:solidFill>
                  <a:srgbClr val="FFFFFF"/>
                </a:solidFill>
                <a:effectLst>
                  <a:glow rad="152400">
                    <a:srgbClr val="000000"/>
                  </a:glow>
                </a:effectLst>
              </a:rPr>
              <a:t>influence?</a:t>
            </a:r>
            <a:endParaRPr lang="en-US" sz="2800" b="1" i="1" dirty="0">
              <a:solidFill>
                <a:srgbClr val="FFFFFF"/>
              </a:solidFill>
              <a:effectLst>
                <a:glow rad="152400">
                  <a:srgbClr val="000000"/>
                </a:glow>
              </a:effectLst>
            </a:endParaRPr>
          </a:p>
        </p:txBody>
      </p:sp>
      <p:pic>
        <p:nvPicPr>
          <p:cNvPr id="2" name="Picture 1"/>
          <p:cNvPicPr>
            <a:picLocks noChangeAspect="1"/>
          </p:cNvPicPr>
          <p:nvPr/>
        </p:nvPicPr>
        <p:blipFill>
          <a:blip r:embed="rId3"/>
          <a:stretch>
            <a:fillRect/>
          </a:stretch>
        </p:blipFill>
        <p:spPr>
          <a:xfrm>
            <a:off x="1727199" y="783003"/>
            <a:ext cx="5858934" cy="4394201"/>
          </a:xfrm>
          <a:prstGeom prst="rect">
            <a:avLst/>
          </a:prstGeom>
        </p:spPr>
      </p:pic>
    </p:spTree>
    <p:extLst>
      <p:ext uri="{BB962C8B-B14F-4D97-AF65-F5344CB8AC3E}">
        <p14:creationId xmlns:p14="http://schemas.microsoft.com/office/powerpoint/2010/main" val="714698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wipe(down)">
                                      <p:cBhvr>
                                        <p:cTn id="7" dur="580">
                                          <p:stCondLst>
                                            <p:cond delay="0"/>
                                          </p:stCondLst>
                                        </p:cTn>
                                        <p:tgtEl>
                                          <p:spTgt spid="887810"/>
                                        </p:tgtEl>
                                      </p:cBhvr>
                                    </p:animEffect>
                                    <p:anim calcmode="lin" valueType="num">
                                      <p:cBhvr>
                                        <p:cTn id="8" dur="1822" tmFilter="0,0; 0.14,0.36; 0.43,0.73; 0.71,0.91; 1.0,1.0">
                                          <p:stCondLst>
                                            <p:cond delay="0"/>
                                          </p:stCondLst>
                                        </p:cTn>
                                        <p:tgtEl>
                                          <p:spTgt spid="8878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78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78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78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7810"/>
                                        </p:tgtEl>
                                        <p:attrNameLst>
                                          <p:attrName>ppt_y</p:attrName>
                                        </p:attrNameLst>
                                      </p:cBhvr>
                                      <p:tavLst>
                                        <p:tav tm="0" fmla="#ppt_y-sin(pi*$)/81">
                                          <p:val>
                                            <p:fltVal val="0"/>
                                          </p:val>
                                        </p:tav>
                                        <p:tav tm="100000">
                                          <p:val>
                                            <p:fltVal val="1"/>
                                          </p:val>
                                        </p:tav>
                                      </p:tavLst>
                                    </p:anim>
                                    <p:animScale>
                                      <p:cBhvr>
                                        <p:cTn id="13" dur="26">
                                          <p:stCondLst>
                                            <p:cond delay="650"/>
                                          </p:stCondLst>
                                        </p:cTn>
                                        <p:tgtEl>
                                          <p:spTgt spid="887810"/>
                                        </p:tgtEl>
                                      </p:cBhvr>
                                      <p:to x="100000" y="60000"/>
                                    </p:animScale>
                                    <p:animScale>
                                      <p:cBhvr>
                                        <p:cTn id="14" dur="166" decel="50000">
                                          <p:stCondLst>
                                            <p:cond delay="676"/>
                                          </p:stCondLst>
                                        </p:cTn>
                                        <p:tgtEl>
                                          <p:spTgt spid="887810"/>
                                        </p:tgtEl>
                                      </p:cBhvr>
                                      <p:to x="100000" y="100000"/>
                                    </p:animScale>
                                    <p:animScale>
                                      <p:cBhvr>
                                        <p:cTn id="15" dur="26">
                                          <p:stCondLst>
                                            <p:cond delay="1312"/>
                                          </p:stCondLst>
                                        </p:cTn>
                                        <p:tgtEl>
                                          <p:spTgt spid="887810"/>
                                        </p:tgtEl>
                                      </p:cBhvr>
                                      <p:to x="100000" y="80000"/>
                                    </p:animScale>
                                    <p:animScale>
                                      <p:cBhvr>
                                        <p:cTn id="16" dur="166" decel="50000">
                                          <p:stCondLst>
                                            <p:cond delay="1338"/>
                                          </p:stCondLst>
                                        </p:cTn>
                                        <p:tgtEl>
                                          <p:spTgt spid="887810"/>
                                        </p:tgtEl>
                                      </p:cBhvr>
                                      <p:to x="100000" y="100000"/>
                                    </p:animScale>
                                    <p:animScale>
                                      <p:cBhvr>
                                        <p:cTn id="17" dur="26">
                                          <p:stCondLst>
                                            <p:cond delay="1642"/>
                                          </p:stCondLst>
                                        </p:cTn>
                                        <p:tgtEl>
                                          <p:spTgt spid="887810"/>
                                        </p:tgtEl>
                                      </p:cBhvr>
                                      <p:to x="100000" y="90000"/>
                                    </p:animScale>
                                    <p:animScale>
                                      <p:cBhvr>
                                        <p:cTn id="18" dur="166" decel="50000">
                                          <p:stCondLst>
                                            <p:cond delay="1668"/>
                                          </p:stCondLst>
                                        </p:cTn>
                                        <p:tgtEl>
                                          <p:spTgt spid="887810"/>
                                        </p:tgtEl>
                                      </p:cBhvr>
                                      <p:to x="100000" y="100000"/>
                                    </p:animScale>
                                    <p:animScale>
                                      <p:cBhvr>
                                        <p:cTn id="19" dur="26">
                                          <p:stCondLst>
                                            <p:cond delay="1808"/>
                                          </p:stCondLst>
                                        </p:cTn>
                                        <p:tgtEl>
                                          <p:spTgt spid="887810"/>
                                        </p:tgtEl>
                                      </p:cBhvr>
                                      <p:to x="100000" y="95000"/>
                                    </p:animScale>
                                    <p:animScale>
                                      <p:cBhvr>
                                        <p:cTn id="20" dur="166" decel="50000">
                                          <p:stCondLst>
                                            <p:cond delay="1834"/>
                                          </p:stCondLst>
                                        </p:cTn>
                                        <p:tgtEl>
                                          <p:spTgt spid="8878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4" descr="Harlot Rev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5854700" y="5013325"/>
            <a:ext cx="3276600" cy="1773238"/>
          </a:xfrm>
        </p:spPr>
        <p:txBody>
          <a:bodyPr/>
          <a:lstStyle/>
          <a:p>
            <a:r>
              <a:rPr lang="en-US">
                <a:latin typeface="Arial" charset="0"/>
                <a:ea typeface="ＭＳ Ｐゴシック" charset="0"/>
              </a:rPr>
              <a:t>The Harlot (17:1-2 </a:t>
            </a:r>
            <a:r>
              <a:rPr lang="en-US" sz="3600">
                <a:latin typeface="Arial" charset="0"/>
                <a:ea typeface="ＭＳ Ｐゴシック" charset="0"/>
              </a:rPr>
              <a:t>NLT</a:t>
            </a:r>
            <a:r>
              <a:rPr lang="en-US">
                <a:latin typeface="Arial" charset="0"/>
                <a:ea typeface="ＭＳ Ｐゴシック" charset="0"/>
              </a:rPr>
              <a:t>)</a:t>
            </a:r>
          </a:p>
        </p:txBody>
      </p:sp>
      <p:sp>
        <p:nvSpPr>
          <p:cNvPr id="6" name="Rectangle 2"/>
          <p:cNvSpPr txBox="1">
            <a:spLocks noChangeArrowheads="1"/>
          </p:cNvSpPr>
          <p:nvPr/>
        </p:nvSpPr>
        <p:spPr bwMode="auto">
          <a:xfrm>
            <a:off x="3175" y="0"/>
            <a:ext cx="3055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rPr>
              <a:t>"One of the seven angels who had poured out the seven bowls came over and spoke to me. </a:t>
            </a:r>
            <a:r>
              <a:rPr lang="fr-FR" sz="2800" b="1" dirty="0" smtClean="0">
                <a:solidFill>
                  <a:srgbClr val="FFFFFF"/>
                </a:solidFill>
                <a:effectLst>
                  <a:outerShdw blurRad="38100" dist="38100" dir="2700000" algn="tl">
                    <a:srgbClr val="000000">
                      <a:alpha val="43137"/>
                    </a:srgbClr>
                  </a:outerShdw>
                </a:effectLst>
                <a:latin typeface="Arial" charset="0"/>
                <a:ea typeface="ＭＳ Ｐゴシック" charset="0"/>
              </a:rPr>
              <a:t>'</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rPr>
              <a:t>Come with me,</a:t>
            </a:r>
            <a:r>
              <a:rPr lang="fr-FR" sz="2800" b="1" dirty="0" smtClean="0">
                <a:solidFill>
                  <a:srgbClr val="FFFFFF"/>
                </a:solidFill>
                <a:effectLst>
                  <a:outerShdw blurRad="38100" dist="38100" dir="2700000" algn="tl">
                    <a:srgbClr val="000000">
                      <a:alpha val="43137"/>
                    </a:srgbClr>
                  </a:outerShdw>
                </a:effectLst>
                <a:latin typeface="Arial" charset="0"/>
                <a:ea typeface="ＭＳ Ｐゴシック" charset="0"/>
              </a:rPr>
              <a:t>'</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rPr>
              <a:t> he said, </a:t>
            </a:r>
            <a:r>
              <a:rPr lang="fr-FR" sz="2800" b="1" dirty="0" smtClean="0">
                <a:solidFill>
                  <a:srgbClr val="FFFFFF"/>
                </a:solidFill>
                <a:effectLst>
                  <a:outerShdw blurRad="38100" dist="38100" dir="2700000" algn="tl">
                    <a:srgbClr val="000000">
                      <a:alpha val="43137"/>
                    </a:srgbClr>
                  </a:outerShdw>
                </a:effectLst>
                <a:latin typeface="Arial" charset="0"/>
                <a:ea typeface="ＭＳ Ｐゴシック" charset="0"/>
              </a:rPr>
              <a:t>'</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rPr>
              <a:t>and I will show you the judgment that is going to come on the great prostitute, who rules over many waters.</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7" name="Rectangle 2"/>
          <p:cNvSpPr txBox="1">
            <a:spLocks noChangeArrowheads="1"/>
          </p:cNvSpPr>
          <p:nvPr/>
        </p:nvSpPr>
        <p:spPr bwMode="auto">
          <a:xfrm>
            <a:off x="5940425" y="382690"/>
            <a:ext cx="32035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baseline="30000" dirty="0" smtClean="0">
                <a:solidFill>
                  <a:srgbClr val="FFFFFF"/>
                </a:solidFill>
                <a:effectLst>
                  <a:outerShdw blurRad="38100" dist="38100" dir="2700000" algn="tl">
                    <a:srgbClr val="000000">
                      <a:alpha val="43137"/>
                    </a:srgbClr>
                  </a:outerShdw>
                </a:effectLst>
                <a:latin typeface="Arial" charset="0"/>
                <a:ea typeface="ＭＳ Ｐゴシック" charset="0"/>
              </a:rPr>
              <a:t>2</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rPr>
              <a:t>The kings of the world have committed adultery with her, and the people who belong to this world have been made drunk by the wine of her immorality.</a:t>
            </a:r>
            <a:r>
              <a:rPr lang="fr-FR" sz="2800" b="1" dirty="0" smtClean="0">
                <a:solidFill>
                  <a:srgbClr val="FFFFFF"/>
                </a:solidFill>
                <a:effectLst>
                  <a:outerShdw blurRad="38100" dist="38100" dir="2700000" algn="tl">
                    <a:srgbClr val="000000">
                      <a:alpha val="43137"/>
                    </a:srgbClr>
                  </a:outerShdw>
                </a:effectLst>
                <a:latin typeface="Arial" charset="0"/>
                <a:ea typeface="ＭＳ Ｐゴシック" charset="0"/>
              </a:rPr>
              <a:t>'"</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58289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50" y="5300663"/>
            <a:ext cx="4140200" cy="1481137"/>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The Prostitute &amp; Beast</a:t>
            </a:r>
            <a:endParaRPr lang="en-US" sz="7200" dirty="0">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5003800" y="747918"/>
            <a:ext cx="4140200" cy="5723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latin typeface="Arial" charset="0"/>
                <a:ea typeface="ＭＳ Ｐゴシック" charset="0"/>
                <a:cs typeface="ＭＳ Ｐゴシック" charset="0"/>
              </a:rPr>
              <a:t>"So the angel took me in the Spirit into the wilderness. There I saw a woman sitting on a scarlet beast that had seven heads and ten horns, and blasphemies against God were written all over it" (17:3 </a:t>
            </a:r>
            <a:r>
              <a:rPr lang="en-US" sz="2400" b="1" dirty="0" smtClean="0">
                <a:solidFill>
                  <a:srgbClr val="FFFFFF"/>
                </a:solidFill>
                <a:latin typeface="Arial" charset="0"/>
                <a:ea typeface="ＭＳ Ｐゴシック" charset="0"/>
                <a:cs typeface="ＭＳ Ｐゴシック" charset="0"/>
              </a:rPr>
              <a:t>NLT</a:t>
            </a:r>
            <a:r>
              <a:rPr lang="en-US" sz="3200" b="1" dirty="0" smtClean="0">
                <a:solidFill>
                  <a:srgbClr val="FFFFFF"/>
                </a:solidFill>
                <a:latin typeface="Arial" charset="0"/>
                <a:ea typeface="ＭＳ Ｐゴシック" charset="0"/>
                <a:cs typeface="ＭＳ Ｐゴシック" charset="0"/>
              </a:rPr>
              <a:t>)</a:t>
            </a:r>
            <a:endParaRPr lang="en-US" sz="5400" dirty="0">
              <a:solidFill>
                <a:srgbClr val="FFFFFF"/>
              </a:solidFill>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70085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3" descr="Harlot Clo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5435600" y="4581525"/>
            <a:ext cx="3708400" cy="2276475"/>
          </a:xfrm>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rPr>
              <a:t>Beautiful but Immoral</a:t>
            </a:r>
            <a:endParaRPr lang="en-US" b="1" dirty="0">
              <a:effectLst>
                <a:outerShdw blurRad="38100" dist="38100" dir="2700000" algn="tl">
                  <a:srgbClr val="000000">
                    <a:alpha val="43137"/>
                  </a:srgbClr>
                </a:outerShdw>
              </a:effectLst>
              <a:latin typeface="Arial" charset="0"/>
              <a:ea typeface="ＭＳ Ｐゴシック" charset="0"/>
            </a:endParaRPr>
          </a:p>
        </p:txBody>
      </p:sp>
      <p:sp>
        <p:nvSpPr>
          <p:cNvPr id="7" name="Rectangle 1026"/>
          <p:cNvSpPr txBox="1">
            <a:spLocks noChangeArrowheads="1"/>
          </p:cNvSpPr>
          <p:nvPr/>
        </p:nvSpPr>
        <p:spPr>
          <a:xfrm>
            <a:off x="-3175" y="0"/>
            <a:ext cx="4140200"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latin typeface="Arial" charset="0"/>
                <a:ea typeface="ＭＳ Ｐゴシック" charset="0"/>
                <a:cs typeface="ＭＳ Ｐゴシック" charset="0"/>
              </a:rPr>
              <a:t>"The </a:t>
            </a:r>
            <a:r>
              <a:rPr lang="en-US" sz="3200" b="1" dirty="0">
                <a:solidFill>
                  <a:srgbClr val="FFFFFF"/>
                </a:solidFill>
                <a:latin typeface="Arial" charset="0"/>
                <a:ea typeface="ＭＳ Ｐゴシック" charset="0"/>
                <a:cs typeface="ＭＳ Ｐゴシック" charset="0"/>
              </a:rPr>
              <a:t>woman wore purple and scarlet clothing and beautiful jewelry made of gold and precious gems and pearls. In her hand she held a gold goblet full of obscenities and the impurities of her </a:t>
            </a:r>
            <a:r>
              <a:rPr lang="en-US" sz="3200" b="1" dirty="0" smtClean="0">
                <a:solidFill>
                  <a:srgbClr val="FFFFFF"/>
                </a:solidFill>
                <a:latin typeface="Arial" charset="0"/>
                <a:ea typeface="ＭＳ Ｐゴシック" charset="0"/>
                <a:cs typeface="ＭＳ Ｐゴシック" charset="0"/>
              </a:rPr>
              <a:t>immorality" </a:t>
            </a:r>
            <a:br>
              <a:rPr lang="en-US" sz="3200" b="1" dirty="0" smtClean="0">
                <a:solidFill>
                  <a:srgbClr val="FFFFFF"/>
                </a:solidFill>
                <a:latin typeface="Arial" charset="0"/>
                <a:ea typeface="ＭＳ Ｐゴシック" charset="0"/>
                <a:cs typeface="ＭＳ Ｐゴシック" charset="0"/>
              </a:rPr>
            </a:br>
            <a:r>
              <a:rPr lang="en-US" sz="3200" b="1" dirty="0" smtClean="0">
                <a:solidFill>
                  <a:srgbClr val="FFFFFF"/>
                </a:solidFill>
                <a:latin typeface="Arial" charset="0"/>
                <a:ea typeface="ＭＳ Ｐゴシック" charset="0"/>
                <a:cs typeface="ＭＳ Ｐゴシック" charset="0"/>
              </a:rPr>
              <a:t>(17:4 </a:t>
            </a:r>
            <a:r>
              <a:rPr lang="en-US" sz="2400" b="1" dirty="0" smtClean="0">
                <a:solidFill>
                  <a:srgbClr val="FFFFFF"/>
                </a:solidFill>
                <a:latin typeface="Arial" charset="0"/>
                <a:ea typeface="ＭＳ Ｐゴシック" charset="0"/>
                <a:cs typeface="ＭＳ Ｐゴシック" charset="0"/>
              </a:rPr>
              <a:t>NLT</a:t>
            </a:r>
            <a:r>
              <a:rPr lang="en-US" sz="3200" b="1" dirty="0" smtClean="0">
                <a:solidFill>
                  <a:srgbClr val="FFFFFF"/>
                </a:solidFill>
                <a:latin typeface="Arial" charset="0"/>
                <a:ea typeface="ＭＳ Ｐゴシック" charset="0"/>
                <a:cs typeface="ＭＳ Ｐゴシック" charset="0"/>
              </a:rPr>
              <a:t>)</a:t>
            </a:r>
            <a:endParaRPr lang="en-US" sz="5400" dirty="0">
              <a:solidFill>
                <a:srgbClr val="FFFFFF"/>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3415537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1052513"/>
            <a:ext cx="9144000" cy="516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a:t>
            </a:r>
            <a:r>
              <a:rPr lang="en-US"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don</a:t>
            </a:r>
            <a:r>
              <a:rPr lang="fr-FR"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t </a:t>
            </a: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wear </a:t>
            </a:r>
            <a:r>
              <a:rPr lang="en-US"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nametags</a:t>
            </a:r>
            <a:endParaRPr lang="en-US" sz="36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931942642"/>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3" descr="Harlot Clos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575" y="8859"/>
            <a:ext cx="917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6312789" y="454667"/>
            <a:ext cx="2763503" cy="1989138"/>
          </a:xfrm>
        </p:spPr>
        <p:txBody>
          <a:bodyPr/>
          <a:lstStyle/>
          <a:p>
            <a:pPr algn="r">
              <a:defRPr/>
            </a:pPr>
            <a:r>
              <a:rPr lang="en-US" b="1" dirty="0" smtClean="0">
                <a:effectLst>
                  <a:outerShdw blurRad="38100" dist="38100" dir="2700000" algn="tl">
                    <a:srgbClr val="000000">
                      <a:alpha val="43137"/>
                    </a:srgbClr>
                  </a:outerShdw>
                </a:effectLst>
                <a:latin typeface="Arial" charset="0"/>
                <a:ea typeface="ＭＳ Ｐゴシック" charset="0"/>
              </a:rPr>
              <a:t>Babylon (17:5-6)</a:t>
            </a:r>
            <a:endParaRPr lang="en-US" b="1" dirty="0">
              <a:effectLst>
                <a:outerShdw blurRad="38100" dist="38100" dir="2700000" algn="tl">
                  <a:srgbClr val="000000">
                    <a:alpha val="43137"/>
                  </a:srgbClr>
                </a:outerShdw>
              </a:effectLst>
              <a:latin typeface="Arial" charset="0"/>
              <a:ea typeface="ＭＳ Ｐゴシック" charset="0"/>
            </a:endParaRPr>
          </a:p>
        </p:txBody>
      </p:sp>
      <p:sp>
        <p:nvSpPr>
          <p:cNvPr id="7" name="Rectangle 1026"/>
          <p:cNvSpPr txBox="1">
            <a:spLocks noChangeArrowheads="1"/>
          </p:cNvSpPr>
          <p:nvPr/>
        </p:nvSpPr>
        <p:spPr>
          <a:xfrm>
            <a:off x="68263" y="44450"/>
            <a:ext cx="5872162"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latin typeface="Arial" charset="0"/>
                <a:ea typeface="ＭＳ Ｐゴシック" charset="0"/>
                <a:cs typeface="ＭＳ Ｐゴシック" charset="0"/>
              </a:rPr>
              <a:t>"A </a:t>
            </a:r>
            <a:r>
              <a:rPr lang="en-US" sz="3200" b="1" dirty="0">
                <a:solidFill>
                  <a:srgbClr val="FFFFFF"/>
                </a:solidFill>
                <a:latin typeface="Arial" charset="0"/>
                <a:ea typeface="ＭＳ Ｐゴシック" charset="0"/>
                <a:cs typeface="ＭＳ Ｐゴシック" charset="0"/>
              </a:rPr>
              <a:t>mysterious name was written on her forehead: </a:t>
            </a:r>
            <a:r>
              <a:rPr lang="en-US" sz="3200" b="1" dirty="0" smtClean="0">
                <a:solidFill>
                  <a:srgbClr val="FFFFFF"/>
                </a:solidFill>
                <a:latin typeface="Arial" charset="0"/>
                <a:ea typeface="ＭＳ Ｐゴシック" charset="0"/>
                <a:cs typeface="ＭＳ Ｐゴシック" charset="0"/>
              </a:rPr>
              <a:t/>
            </a:r>
            <a:br>
              <a:rPr lang="en-US" sz="3200" b="1" dirty="0" smtClean="0">
                <a:solidFill>
                  <a:srgbClr val="FFFFFF"/>
                </a:solidFill>
                <a:latin typeface="Arial" charset="0"/>
                <a:ea typeface="ＭＳ Ｐゴシック" charset="0"/>
                <a:cs typeface="ＭＳ Ｐゴシック" charset="0"/>
              </a:rPr>
            </a:br>
            <a:r>
              <a:rPr lang="en-US" sz="3200" b="1" dirty="0" smtClean="0">
                <a:solidFill>
                  <a:srgbClr val="FFFFFF"/>
                </a:solidFill>
                <a:latin typeface="Arial" charset="0"/>
                <a:ea typeface="ＭＳ Ｐゴシック" charset="0"/>
                <a:cs typeface="ＭＳ Ｐゴシック" charset="0"/>
              </a:rPr>
              <a:t/>
            </a:r>
            <a:br>
              <a:rPr lang="en-US" sz="3200" b="1" dirty="0" smtClean="0">
                <a:solidFill>
                  <a:srgbClr val="FFFFFF"/>
                </a:solidFill>
                <a:latin typeface="Arial" charset="0"/>
                <a:ea typeface="ＭＳ Ｐゴシック" charset="0"/>
                <a:cs typeface="ＭＳ Ｐゴシック" charset="0"/>
              </a:rPr>
            </a:br>
            <a:r>
              <a:rPr lang="fr-FR" sz="3200" b="1" dirty="0" smtClean="0">
                <a:solidFill>
                  <a:srgbClr val="FFFFFF"/>
                </a:solidFill>
                <a:latin typeface="Arial" charset="0"/>
                <a:ea typeface="ＭＳ Ｐゴシック" charset="0"/>
                <a:cs typeface="ＭＳ Ｐゴシック" charset="0"/>
              </a:rPr>
              <a:t>'</a:t>
            </a:r>
            <a:r>
              <a:rPr lang="en-US" sz="3200" b="1" dirty="0" smtClean="0">
                <a:solidFill>
                  <a:srgbClr val="FFFFFF"/>
                </a:solidFill>
                <a:latin typeface="Arial" charset="0"/>
                <a:ea typeface="ＭＳ Ｐゴシック" charset="0"/>
                <a:cs typeface="ＭＳ Ｐゴシック" charset="0"/>
              </a:rPr>
              <a:t>Babylon </a:t>
            </a:r>
            <a:r>
              <a:rPr lang="en-US" sz="3200" b="1" dirty="0">
                <a:solidFill>
                  <a:srgbClr val="FFFFFF"/>
                </a:solidFill>
                <a:latin typeface="Arial" charset="0"/>
                <a:ea typeface="ＭＳ Ｐゴシック" charset="0"/>
                <a:cs typeface="ＭＳ Ｐゴシック" charset="0"/>
              </a:rPr>
              <a:t>the Great, </a:t>
            </a:r>
            <a:r>
              <a:rPr lang="en-US" sz="3200" b="1" dirty="0" smtClean="0">
                <a:solidFill>
                  <a:srgbClr val="FFFFFF"/>
                </a:solidFill>
                <a:latin typeface="Arial" charset="0"/>
                <a:ea typeface="ＭＳ Ｐゴシック" charset="0"/>
                <a:cs typeface="ＭＳ Ｐゴシック" charset="0"/>
              </a:rPr>
              <a:t/>
            </a:r>
            <a:br>
              <a:rPr lang="en-US" sz="3200" b="1" dirty="0" smtClean="0">
                <a:solidFill>
                  <a:srgbClr val="FFFFFF"/>
                </a:solidFill>
                <a:latin typeface="Arial" charset="0"/>
                <a:ea typeface="ＭＳ Ｐゴシック" charset="0"/>
                <a:cs typeface="ＭＳ Ｐゴシック" charset="0"/>
              </a:rPr>
            </a:br>
            <a:r>
              <a:rPr lang="en-US" sz="3200" b="1" dirty="0" smtClean="0">
                <a:solidFill>
                  <a:srgbClr val="FFFFFF"/>
                </a:solidFill>
                <a:latin typeface="Arial" charset="0"/>
                <a:ea typeface="ＭＳ Ｐゴシック" charset="0"/>
                <a:cs typeface="ＭＳ Ｐゴシック" charset="0"/>
              </a:rPr>
              <a:t>Mother </a:t>
            </a:r>
            <a:r>
              <a:rPr lang="en-US" sz="3200" b="1" dirty="0">
                <a:solidFill>
                  <a:srgbClr val="FFFFFF"/>
                </a:solidFill>
                <a:latin typeface="Arial" charset="0"/>
                <a:ea typeface="ＭＳ Ｐゴシック" charset="0"/>
                <a:cs typeface="ＭＳ Ｐゴシック" charset="0"/>
              </a:rPr>
              <a:t>of All Prostitutes and Obscenities in the World</a:t>
            </a:r>
            <a:r>
              <a:rPr lang="en-US" sz="3200" b="1" dirty="0" smtClean="0">
                <a:solidFill>
                  <a:srgbClr val="FFFFFF"/>
                </a:solidFill>
                <a:latin typeface="Arial" charset="0"/>
                <a:ea typeface="ＭＳ Ｐゴシック" charset="0"/>
                <a:cs typeface="ＭＳ Ｐゴシック" charset="0"/>
              </a:rPr>
              <a:t>.</a:t>
            </a:r>
            <a:r>
              <a:rPr lang="fr-FR" sz="3200" b="1" dirty="0" smtClean="0">
                <a:solidFill>
                  <a:srgbClr val="FFFFFF"/>
                </a:solidFill>
                <a:latin typeface="Arial" charset="0"/>
                <a:ea typeface="ＭＳ Ｐゴシック" charset="0"/>
                <a:cs typeface="ＭＳ Ｐゴシック" charset="0"/>
              </a:rPr>
              <a:t>'</a:t>
            </a:r>
            <a:r>
              <a:rPr lang="en-US" sz="3200" b="1" dirty="0" smtClean="0">
                <a:solidFill>
                  <a:srgbClr val="FFFFFF"/>
                </a:solidFill>
                <a:latin typeface="Arial" charset="0"/>
                <a:ea typeface="ＭＳ Ｐゴシック" charset="0"/>
                <a:cs typeface="ＭＳ Ｐゴシック" charset="0"/>
              </a:rPr>
              <a:t>  </a:t>
            </a:r>
            <a:br>
              <a:rPr lang="en-US" sz="3200" b="1" dirty="0" smtClean="0">
                <a:solidFill>
                  <a:srgbClr val="FFFFFF"/>
                </a:solidFill>
                <a:latin typeface="Arial" charset="0"/>
                <a:ea typeface="ＭＳ Ｐゴシック" charset="0"/>
                <a:cs typeface="ＭＳ Ｐゴシック" charset="0"/>
              </a:rPr>
            </a:br>
            <a:endParaRPr lang="en-US" sz="3200" b="1" dirty="0" smtClean="0">
              <a:solidFill>
                <a:srgbClr val="FFFFFF"/>
              </a:solidFill>
              <a:latin typeface="Arial" charset="0"/>
              <a:ea typeface="ＭＳ Ｐゴシック" charset="0"/>
              <a:cs typeface="ＭＳ Ｐゴシック" charset="0"/>
            </a:endParaRPr>
          </a:p>
          <a:p>
            <a:pPr defTabSz="914400">
              <a:defRPr/>
            </a:pPr>
            <a:r>
              <a:rPr lang="en-US" sz="3200" b="1" baseline="30000" dirty="0" smtClean="0">
                <a:solidFill>
                  <a:srgbClr val="FFFFFF"/>
                </a:solidFill>
                <a:latin typeface="Arial" charset="0"/>
                <a:ea typeface="ＭＳ Ｐゴシック" charset="0"/>
                <a:cs typeface="ＭＳ Ｐゴシック" charset="0"/>
              </a:rPr>
              <a:t>6</a:t>
            </a:r>
            <a:r>
              <a:rPr lang="en-US" sz="3200" b="1" dirty="0" smtClean="0">
                <a:solidFill>
                  <a:srgbClr val="FFFFFF"/>
                </a:solidFill>
                <a:latin typeface="Arial" charset="0"/>
                <a:ea typeface="ＭＳ Ｐゴシック" charset="0"/>
                <a:cs typeface="ＭＳ Ｐゴシック" charset="0"/>
              </a:rPr>
              <a:t>I </a:t>
            </a:r>
            <a:r>
              <a:rPr lang="en-US" sz="3200" b="1" dirty="0">
                <a:solidFill>
                  <a:srgbClr val="FFFFFF"/>
                </a:solidFill>
                <a:latin typeface="Arial" charset="0"/>
                <a:ea typeface="ＭＳ Ｐゴシック" charset="0"/>
                <a:cs typeface="ＭＳ Ｐゴシック" charset="0"/>
              </a:rPr>
              <a:t>could see that she was drunk—drunk with the blood of </a:t>
            </a:r>
            <a:r>
              <a:rPr lang="en-US" sz="3200" b="1" dirty="0" smtClean="0">
                <a:solidFill>
                  <a:srgbClr val="FFFFFF"/>
                </a:solidFill>
                <a:latin typeface="Arial" charset="0"/>
                <a:ea typeface="ＭＳ Ｐゴシック" charset="0"/>
                <a:cs typeface="ＭＳ Ｐゴシック" charset="0"/>
              </a:rPr>
              <a:t>God</a:t>
            </a:r>
            <a:r>
              <a:rPr lang="fr-FR" sz="3200" b="1" dirty="0" smtClean="0">
                <a:solidFill>
                  <a:srgbClr val="FFFFFF"/>
                </a:solidFill>
                <a:latin typeface="Arial" charset="0"/>
                <a:ea typeface="ＭＳ Ｐゴシック" charset="0"/>
                <a:cs typeface="ＭＳ Ｐゴシック" charset="0"/>
              </a:rPr>
              <a:t>'</a:t>
            </a:r>
            <a:r>
              <a:rPr lang="en-US" sz="3200" b="1" dirty="0" smtClean="0">
                <a:solidFill>
                  <a:srgbClr val="FFFFFF"/>
                </a:solidFill>
                <a:latin typeface="Arial" charset="0"/>
                <a:ea typeface="ＭＳ Ｐゴシック" charset="0"/>
                <a:cs typeface="ＭＳ Ｐゴシック" charset="0"/>
              </a:rPr>
              <a:t>s </a:t>
            </a:r>
            <a:r>
              <a:rPr lang="en-US" sz="3200" b="1" dirty="0">
                <a:solidFill>
                  <a:srgbClr val="FFFFFF"/>
                </a:solidFill>
                <a:latin typeface="Arial" charset="0"/>
                <a:ea typeface="ＭＳ Ｐゴシック" charset="0"/>
                <a:cs typeface="ＭＳ Ｐゴシック" charset="0"/>
              </a:rPr>
              <a:t>holy people who were witnesses for Jesus. I stared at her in complete amazement</a:t>
            </a:r>
            <a:r>
              <a:rPr lang="en-US" sz="3200" b="1" dirty="0" smtClean="0">
                <a:solidFill>
                  <a:srgbClr val="FFFFFF"/>
                </a:solidFill>
                <a:latin typeface="Arial" charset="0"/>
                <a:ea typeface="ＭＳ Ｐゴシック" charset="0"/>
                <a:cs typeface="ＭＳ Ｐゴシック" charset="0"/>
              </a:rPr>
              <a:t>."</a:t>
            </a:r>
            <a:endParaRPr lang="en-US" sz="5400" dirty="0">
              <a:solidFill>
                <a:srgbClr val="FFFFFF"/>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6655477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929" name="Picture 2"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3"/>
          <p:cNvSpPr>
            <a:spLocks noGrp="1" noChangeArrowheads="1"/>
          </p:cNvSpPr>
          <p:nvPr>
            <p:ph type="title"/>
          </p:nvPr>
        </p:nvSpPr>
        <p:spPr>
          <a:xfrm>
            <a:off x="152400" y="143934"/>
            <a:ext cx="3657600" cy="1972733"/>
          </a:xfrm>
        </p:spPr>
        <p:txBody>
          <a:bodyPr/>
          <a:lstStyle/>
          <a:p>
            <a:pPr eaLnBrk="1" hangingPunct="1">
              <a:defRPr/>
            </a:pPr>
            <a:r>
              <a:rPr lang="en-US" dirty="0" smtClean="0">
                <a:solidFill>
                  <a:schemeClr val="bg1"/>
                </a:solidFill>
                <a:latin typeface="Arial"/>
                <a:cs typeface="Arial"/>
              </a:rPr>
              <a:t>Belshazzar Humbled (Dan. 5:30)</a:t>
            </a:r>
          </a:p>
        </p:txBody>
      </p:sp>
      <p:sp>
        <p:nvSpPr>
          <p:cNvPr id="5" name="Rectangle 4"/>
          <p:cNvSpPr txBox="1">
            <a:spLocks noChangeArrowheads="1"/>
          </p:cNvSpPr>
          <p:nvPr/>
        </p:nvSpPr>
        <p:spPr bwMode="auto">
          <a:xfrm>
            <a:off x="6553200" y="6081713"/>
            <a:ext cx="2590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914400" eaLnBrk="1" hangingPunct="1">
              <a:defRPr/>
            </a:pPr>
            <a:r>
              <a:rPr lang="en-US" dirty="0" smtClean="0">
                <a:solidFill>
                  <a:srgbClr val="FFFFFF"/>
                </a:solidFill>
                <a:latin typeface="Arial"/>
                <a:ea typeface="ＭＳ Ｐゴシック"/>
                <a:cs typeface="Arial"/>
              </a:rPr>
              <a:t>Rembrandt</a:t>
            </a:r>
          </a:p>
        </p:txBody>
      </p:sp>
      <p:sp>
        <p:nvSpPr>
          <p:cNvPr id="6" name="Text Box 19"/>
          <p:cNvSpPr txBox="1">
            <a:spLocks noChangeArrowheads="1"/>
          </p:cNvSpPr>
          <p:nvPr/>
        </p:nvSpPr>
        <p:spPr bwMode="auto">
          <a:xfrm>
            <a:off x="8448730" y="0"/>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07477838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idx="4294967295"/>
          </p:nvPr>
        </p:nvSpPr>
        <p:spPr>
          <a:xfrm>
            <a:off x="0" y="0"/>
            <a:ext cx="3581400" cy="381000"/>
          </a:xfrm>
        </p:spPr>
        <p:txBody>
          <a:bodyPr/>
          <a:lstStyle/>
          <a:p>
            <a:pPr algn="l">
              <a:defRPr/>
            </a:pPr>
            <a:r>
              <a:rPr lang="en-US" sz="2400" smtClean="0">
                <a:solidFill>
                  <a:schemeClr val="bg1"/>
                </a:solidFill>
                <a:latin typeface="Arial"/>
                <a:cs typeface="Arial"/>
              </a:rPr>
              <a:t>Fall of Babylon</a:t>
            </a:r>
          </a:p>
        </p:txBody>
      </p:sp>
      <p:sp>
        <p:nvSpPr>
          <p:cNvPr id="1018882"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Fall of Babylon</a:t>
            </a:r>
          </a:p>
        </p:txBody>
      </p:sp>
      <p:sp>
        <p:nvSpPr>
          <p:cNvPr id="102403" name="Line 3"/>
          <p:cNvSpPr>
            <a:spLocks noChangeShapeType="1"/>
          </p:cNvSpPr>
          <p:nvPr/>
        </p:nvSpPr>
        <p:spPr bwMode="auto">
          <a:xfrm>
            <a:off x="6096000" y="838200"/>
            <a:ext cx="2209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pic>
        <p:nvPicPr>
          <p:cNvPr id="1018884"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888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25538" y="2209800"/>
            <a:ext cx="42672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08" name="Freeform 8"/>
          <p:cNvSpPr>
            <a:spLocks/>
          </p:cNvSpPr>
          <p:nvPr/>
        </p:nvSpPr>
        <p:spPr bwMode="auto">
          <a:xfrm>
            <a:off x="300038" y="-458788"/>
            <a:ext cx="3551237" cy="7162801"/>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cmpd="sng">
            <a:solidFill>
              <a:srgbClr val="99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10" name="Text Box 10"/>
          <p:cNvSpPr txBox="1">
            <a:spLocks noChangeArrowheads="1"/>
          </p:cNvSpPr>
          <p:nvPr/>
        </p:nvSpPr>
        <p:spPr bwMode="auto">
          <a:xfrm>
            <a:off x="147638" y="533400"/>
            <a:ext cx="6511925"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0"/>
              </a:spcBef>
              <a:spcAft>
                <a:spcPct val="0"/>
              </a:spcAft>
              <a:defRPr/>
            </a:pPr>
            <a:r>
              <a:rPr lang="en-US" sz="3500" b="1" dirty="0">
                <a:solidFill>
                  <a:srgbClr val="008000"/>
                </a:solidFill>
                <a:effectLst>
                  <a:outerShdw blurRad="38100" dist="38100" dir="2700000" algn="tl">
                    <a:srgbClr val="DDDDDD"/>
                  </a:outerShdw>
                </a:effectLst>
                <a:latin typeface="Arial"/>
                <a:ea typeface="ＭＳ Ｐゴシック" charset="0"/>
                <a:cs typeface="Arial"/>
              </a:rPr>
              <a:t>BABYLON FELL (539 </a:t>
            </a:r>
            <a:r>
              <a:rPr lang="en-US" sz="2700" b="1" dirty="0">
                <a:solidFill>
                  <a:srgbClr val="008000"/>
                </a:solidFill>
                <a:effectLst>
                  <a:outerShdw blurRad="38100" dist="38100" dir="2700000" algn="tl">
                    <a:srgbClr val="DDDDDD"/>
                  </a:outerShdw>
                </a:effectLst>
                <a:latin typeface="Arial"/>
                <a:ea typeface="ＭＳ Ｐゴシック" charset="0"/>
                <a:cs typeface="Arial"/>
              </a:rPr>
              <a:t>BC</a:t>
            </a:r>
            <a:r>
              <a:rPr lang="en-US" sz="3500" b="1" dirty="0">
                <a:solidFill>
                  <a:srgbClr val="008000"/>
                </a:solidFill>
                <a:effectLst>
                  <a:outerShdw blurRad="38100" dist="38100" dir="2700000" algn="tl">
                    <a:srgbClr val="DDDDDD"/>
                  </a:outerShdw>
                </a:effectLst>
                <a:latin typeface="Arial"/>
                <a:ea typeface="ＭＳ Ｐゴシック" charset="0"/>
                <a:cs typeface="Arial"/>
              </a:rPr>
              <a:t>)</a:t>
            </a:r>
          </a:p>
          <a:p>
            <a:pPr algn="ctr" defTabSz="914400" eaLnBrk="0" fontAlgn="base" hangingPunct="0">
              <a:spcBef>
                <a:spcPct val="0"/>
              </a:spcBef>
              <a:spcAft>
                <a:spcPct val="0"/>
              </a:spcAft>
              <a:defRPr/>
            </a:pPr>
            <a:r>
              <a:rPr lang="en-US" sz="3500" b="1" dirty="0">
                <a:solidFill>
                  <a:srgbClr val="008000"/>
                </a:solidFill>
                <a:effectLst>
                  <a:outerShdw blurRad="38100" dist="38100" dir="2700000" algn="tl">
                    <a:srgbClr val="DDDDDD"/>
                  </a:outerShdw>
                </a:effectLst>
                <a:latin typeface="Arial"/>
                <a:ea typeface="ＭＳ Ｐゴシック" charset="0"/>
                <a:cs typeface="Arial"/>
              </a:rPr>
              <a:t>Cyrus entered under the water gates</a:t>
            </a:r>
            <a:endParaRPr lang="en-US" sz="3500" dirty="0">
              <a:solidFill>
                <a:srgbClr val="000000"/>
              </a:solidFill>
              <a:latin typeface="Arial"/>
              <a:ea typeface="ＭＳ Ｐゴシック" charset="0"/>
              <a:cs typeface="Arial"/>
            </a:endParaRPr>
          </a:p>
        </p:txBody>
      </p:sp>
      <p:sp>
        <p:nvSpPr>
          <p:cNvPr id="102411" name="Freeform 11"/>
          <p:cNvSpPr>
            <a:spLocks/>
          </p:cNvSpPr>
          <p:nvPr/>
        </p:nvSpPr>
        <p:spPr bwMode="auto">
          <a:xfrm rot="20912156">
            <a:off x="3087688"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12" name="Text Box 12"/>
          <p:cNvSpPr txBox="1">
            <a:spLocks noChangeArrowheads="1"/>
          </p:cNvSpPr>
          <p:nvPr/>
        </p:nvSpPr>
        <p:spPr bwMode="auto">
          <a:xfrm>
            <a:off x="5105400" y="2835275"/>
            <a:ext cx="40386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Daniel 5</a:t>
            </a:r>
            <a:br>
              <a:rPr lang="en-US" sz="2800" b="1" dirty="0">
                <a:solidFill>
                  <a:srgbClr val="000000"/>
                </a:solidFill>
                <a:latin typeface="Arial"/>
                <a:ea typeface="ＭＳ Ｐゴシック" charset="0"/>
                <a:cs typeface="Arial"/>
              </a:rPr>
            </a:br>
            <a:r>
              <a:rPr lang="en-US" sz="2800" b="1" dirty="0">
                <a:solidFill>
                  <a:srgbClr val="000000"/>
                </a:solidFill>
                <a:latin typeface="Arial"/>
                <a:ea typeface="ＭＳ Ｐゴシック" charset="0"/>
                <a:cs typeface="Arial"/>
              </a:rPr>
              <a:t>(</a:t>
            </a:r>
            <a:r>
              <a:rPr lang="en-US" sz="2800" b="1" dirty="0" smtClean="0">
                <a:solidFill>
                  <a:srgbClr val="000000"/>
                </a:solidFill>
                <a:latin typeface="Arial"/>
                <a:ea typeface="ＭＳ Ｐゴシック" charset="0"/>
                <a:cs typeface="Arial"/>
              </a:rPr>
              <a:t>Belshazzar</a:t>
            </a:r>
            <a:r>
              <a:rPr lang="fr-FR" altLang="ja-JP" sz="2800" b="1" dirty="0" smtClean="0">
                <a:solidFill>
                  <a:srgbClr val="000000"/>
                </a:solidFill>
                <a:latin typeface="Arial"/>
                <a:ea typeface="ＭＳ Ｐゴシック" charset="0"/>
                <a:cs typeface="Arial"/>
              </a:rPr>
              <a:t>'</a:t>
            </a:r>
            <a:r>
              <a:rPr lang="en-US" sz="2800" b="1" dirty="0" smtClean="0">
                <a:solidFill>
                  <a:srgbClr val="000000"/>
                </a:solidFill>
                <a:latin typeface="Arial"/>
                <a:ea typeface="ＭＳ Ｐゴシック" charset="0"/>
                <a:cs typeface="Arial"/>
              </a:rPr>
              <a:t>s </a:t>
            </a:r>
            <a:r>
              <a:rPr lang="en-US" sz="2800" b="1" dirty="0">
                <a:solidFill>
                  <a:srgbClr val="000000"/>
                </a:solidFill>
                <a:latin typeface="Arial"/>
                <a:ea typeface="ＭＳ Ｐゴシック" charset="0"/>
                <a:cs typeface="Arial"/>
              </a:rPr>
              <a:t>Feast)</a:t>
            </a:r>
          </a:p>
        </p:txBody>
      </p:sp>
      <p:sp>
        <p:nvSpPr>
          <p:cNvPr id="102413" name="Text Box 13"/>
          <p:cNvSpPr txBox="1">
            <a:spLocks noChangeArrowheads="1"/>
          </p:cNvSpPr>
          <p:nvPr/>
        </p:nvSpPr>
        <p:spPr bwMode="auto">
          <a:xfrm rot="20121396">
            <a:off x="68263" y="2120900"/>
            <a:ext cx="9004300" cy="14462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0"/>
              </a:spcBef>
              <a:spcAft>
                <a:spcPct val="0"/>
              </a:spcAft>
              <a:defRPr/>
            </a:pPr>
            <a:r>
              <a:rPr lang="en-US" sz="4400" b="1" dirty="0">
                <a:solidFill>
                  <a:srgbClr val="FFFFFF"/>
                </a:solidFill>
                <a:latin typeface="Arial"/>
                <a:ea typeface="ＭＳ Ｐゴシック" charset="0"/>
                <a:cs typeface="Arial"/>
              </a:rPr>
              <a:t>The End Times Babylon will not last either!</a:t>
            </a:r>
          </a:p>
        </p:txBody>
      </p:sp>
      <p:sp>
        <p:nvSpPr>
          <p:cNvPr id="1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000000"/>
                </a:solidFill>
                <a:latin typeface="Arial" charset="0"/>
                <a:cs typeface="Arial" charset="0"/>
              </a:rPr>
              <a:t>396</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30284920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2413"/>
                                        </p:tgtEl>
                                        <p:attrNameLst>
                                          <p:attrName>style.visibility</p:attrName>
                                        </p:attrNameLst>
                                      </p:cBhvr>
                                      <p:to>
                                        <p:strVal val="visible"/>
                                      </p:to>
                                    </p:set>
                                    <p:animEffect transition="in" filter="dissolve">
                                      <p:cBhvr>
                                        <p:cTn id="35" dur="500"/>
                                        <p:tgtEl>
                                          <p:spTgt spid="102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P spid="102413"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2" name="Picture 6"/>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3300" name="Rectangle 4"/>
          <p:cNvSpPr>
            <a:spLocks noGrp="1" noChangeArrowheads="1"/>
          </p:cNvSpPr>
          <p:nvPr>
            <p:ph type="title"/>
          </p:nvPr>
        </p:nvSpPr>
        <p:spPr>
          <a:xfrm>
            <a:off x="250825" y="88903"/>
            <a:ext cx="8207375" cy="762000"/>
          </a:xfrm>
          <a:ln>
            <a:solidFill>
              <a:srgbClr val="FFFFFF"/>
            </a:solidFill>
          </a:ln>
          <a:effectLst>
            <a:outerShdw blurRad="63500" dist="38099" dir="2700000" algn="ctr" rotWithShape="0">
              <a:schemeClr val="tx1">
                <a:alpha val="74998"/>
              </a:schemeClr>
            </a:outerShdw>
          </a:effectLst>
        </p:spPr>
        <p:txBody>
          <a:bodyPr/>
          <a:lstStyle/>
          <a:p>
            <a:pPr>
              <a:defRPr/>
            </a:pPr>
            <a:r>
              <a:rPr lang="en-US" sz="3200" b="1" dirty="0" smtClean="0">
                <a:solidFill>
                  <a:schemeClr val="bg1"/>
                </a:solidFill>
                <a:latin typeface="Arial"/>
                <a:cs typeface="Arial"/>
              </a:rPr>
              <a:t>Who are These Major Players of Rev. 17</a:t>
            </a:r>
            <a:r>
              <a:rPr lang="en-US" sz="3200" b="1" dirty="0">
                <a:solidFill>
                  <a:schemeClr val="bg1"/>
                </a:solidFill>
                <a:latin typeface="Arial"/>
                <a:cs typeface="Arial"/>
              </a:rPr>
              <a:t>?</a:t>
            </a:r>
            <a:endParaRPr lang="en-US" sz="3200" b="1" dirty="0" smtClean="0">
              <a:solidFill>
                <a:schemeClr val="bg1"/>
              </a:solidFill>
              <a:latin typeface="Arial"/>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397</a:t>
            </a:r>
            <a:endParaRPr lang="en-US" dirty="0">
              <a:solidFill>
                <a:srgbClr val="FFFFFF"/>
              </a:solidFill>
              <a:latin typeface="Arial" charset="0"/>
              <a:cs typeface="Arial" charset="0"/>
            </a:endParaRPr>
          </a:p>
        </p:txBody>
      </p:sp>
      <p:sp>
        <p:nvSpPr>
          <p:cNvPr id="8" name="Rectangle 4"/>
          <p:cNvSpPr txBox="1">
            <a:spLocks noChangeArrowheads="1"/>
          </p:cNvSpPr>
          <p:nvPr/>
        </p:nvSpPr>
        <p:spPr bwMode="auto">
          <a:xfrm>
            <a:off x="6231467" y="3064934"/>
            <a:ext cx="2878670" cy="2540000"/>
          </a:xfrm>
          <a:prstGeom prst="rect">
            <a:avLst/>
          </a:prstGeom>
          <a:solidFill>
            <a:srgbClr val="FF0000"/>
          </a:solidFill>
          <a:ln>
            <a:solidFill>
              <a:srgbClr val="FFFFFF"/>
            </a:solid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3600" b="1" dirty="0" smtClean="0">
                <a:solidFill>
                  <a:schemeClr val="bg1"/>
                </a:solidFill>
                <a:latin typeface="Arial"/>
                <a:cs typeface="Arial"/>
              </a:rPr>
              <a:t>But are there really 10 players?</a:t>
            </a:r>
          </a:p>
        </p:txBody>
      </p:sp>
      <p:sp>
        <p:nvSpPr>
          <p:cNvPr id="2" name="Oval 1"/>
          <p:cNvSpPr/>
          <p:nvPr/>
        </p:nvSpPr>
        <p:spPr bwMode="auto">
          <a:xfrm>
            <a:off x="-16931" y="850903"/>
            <a:ext cx="8161868" cy="2044697"/>
          </a:xfrm>
          <a:prstGeom prst="ellipse">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9" name="Oval 8"/>
          <p:cNvSpPr/>
          <p:nvPr/>
        </p:nvSpPr>
        <p:spPr bwMode="auto">
          <a:xfrm>
            <a:off x="-16930" y="2839155"/>
            <a:ext cx="5537198" cy="1140178"/>
          </a:xfrm>
          <a:prstGeom prst="ellipse">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0" name="Oval 9"/>
          <p:cNvSpPr/>
          <p:nvPr/>
        </p:nvSpPr>
        <p:spPr bwMode="auto">
          <a:xfrm>
            <a:off x="-16930" y="3968043"/>
            <a:ext cx="5537198" cy="1636890"/>
          </a:xfrm>
          <a:prstGeom prst="ellipse">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Oval 10"/>
          <p:cNvSpPr/>
          <p:nvPr/>
        </p:nvSpPr>
        <p:spPr bwMode="auto">
          <a:xfrm>
            <a:off x="-16930" y="5604933"/>
            <a:ext cx="5537198" cy="1259417"/>
          </a:xfrm>
          <a:prstGeom prst="ellipse">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6" name="Rectangle 5"/>
          <p:cNvSpPr txBox="1">
            <a:spLocks noChangeArrowheads="1"/>
          </p:cNvSpPr>
          <p:nvPr/>
        </p:nvSpPr>
        <p:spPr bwMode="auto">
          <a:xfrm>
            <a:off x="237062" y="929751"/>
            <a:ext cx="8686800" cy="58880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711200" indent="-711200" defTabSz="914400">
              <a:buFont typeface="+mj-lt"/>
              <a:buAutoNum type="arabicPeriod"/>
              <a:defRPr/>
            </a:pPr>
            <a:r>
              <a:rPr lang="en-US" b="1" dirty="0" smtClean="0">
                <a:solidFill>
                  <a:srgbClr val="FFFFFF"/>
                </a:solidFill>
                <a:latin typeface="Arial"/>
                <a:ea typeface="ＭＳ Ｐゴシック"/>
                <a:cs typeface="Arial"/>
              </a:rPr>
              <a:t>The Prostitute (17:1-6)</a:t>
            </a:r>
          </a:p>
          <a:p>
            <a:pPr marL="711200" indent="-711200" defTabSz="914400">
              <a:buFont typeface="+mj-lt"/>
              <a:buAutoNum type="arabicPeriod"/>
              <a:defRPr/>
            </a:pPr>
            <a:r>
              <a:rPr lang="en-US" b="1" dirty="0">
                <a:solidFill>
                  <a:srgbClr val="FFFFFF"/>
                </a:solidFill>
                <a:latin typeface="Arial"/>
                <a:cs typeface="Arial"/>
              </a:rPr>
              <a:t>Babylon </a:t>
            </a:r>
            <a:r>
              <a:rPr lang="en-US" b="1" dirty="0" smtClean="0">
                <a:solidFill>
                  <a:srgbClr val="FFFFFF"/>
                </a:solidFill>
                <a:latin typeface="Arial"/>
                <a:cs typeface="Arial"/>
              </a:rPr>
              <a:t>(17:5)</a:t>
            </a:r>
            <a:endParaRPr lang="en-US" b="1" dirty="0">
              <a:solidFill>
                <a:srgbClr val="FFFFFF"/>
              </a:solidFill>
              <a:latin typeface="Arial"/>
              <a:cs typeface="Arial"/>
            </a:endParaRPr>
          </a:p>
          <a:p>
            <a:pPr marL="711200" indent="-711200" defTabSz="914400">
              <a:buFont typeface="+mj-lt"/>
              <a:buAutoNum type="arabicPeriod"/>
              <a:defRPr/>
            </a:pPr>
            <a:r>
              <a:rPr lang="en-US" b="1" dirty="0">
                <a:solidFill>
                  <a:srgbClr val="FFFFFF"/>
                </a:solidFill>
                <a:latin typeface="Arial"/>
                <a:cs typeface="Arial"/>
              </a:rPr>
              <a:t>The Great City over the earth (17:18)</a:t>
            </a:r>
            <a:endParaRPr lang="en-US" b="1" dirty="0" smtClean="0">
              <a:solidFill>
                <a:srgbClr val="FFFFFF"/>
              </a:solidFill>
              <a:latin typeface="Arial"/>
              <a:cs typeface="Arial"/>
            </a:endParaRPr>
          </a:p>
          <a:p>
            <a:pPr marL="711200" indent="-711200" defTabSz="914400">
              <a:buFont typeface="+mj-lt"/>
              <a:buAutoNum type="arabicPeriod"/>
              <a:defRPr/>
            </a:pPr>
            <a:r>
              <a:rPr lang="en-US" b="1" dirty="0" smtClean="0">
                <a:solidFill>
                  <a:srgbClr val="FFFFFF"/>
                </a:solidFill>
                <a:latin typeface="Arial"/>
                <a:ea typeface="ＭＳ Ｐゴシック"/>
                <a:cs typeface="Arial"/>
              </a:rPr>
              <a:t>The Beast (17:3a, 7-</a:t>
            </a:r>
            <a:r>
              <a:rPr lang="en-US" b="1" dirty="0">
                <a:solidFill>
                  <a:srgbClr val="FFFFFF"/>
                </a:solidFill>
                <a:latin typeface="Arial"/>
                <a:cs typeface="Arial"/>
              </a:rPr>
              <a:t>8)</a:t>
            </a:r>
          </a:p>
          <a:p>
            <a:pPr marL="711200" indent="-711200" defTabSz="914400">
              <a:buFont typeface="+mj-lt"/>
              <a:buAutoNum type="arabicPeriod"/>
              <a:defRPr/>
            </a:pPr>
            <a:r>
              <a:rPr lang="en-US" b="1" dirty="0">
                <a:solidFill>
                  <a:srgbClr val="FFFFFF"/>
                </a:solidFill>
                <a:latin typeface="Arial"/>
                <a:cs typeface="Arial"/>
              </a:rPr>
              <a:t>The 8</a:t>
            </a:r>
            <a:r>
              <a:rPr lang="en-US" b="1" baseline="30000" dirty="0">
                <a:solidFill>
                  <a:srgbClr val="FFFFFF"/>
                </a:solidFill>
                <a:latin typeface="Arial"/>
                <a:cs typeface="Arial"/>
              </a:rPr>
              <a:t>th</a:t>
            </a:r>
            <a:r>
              <a:rPr lang="en-US" b="1" dirty="0">
                <a:solidFill>
                  <a:srgbClr val="FFFFFF"/>
                </a:solidFill>
                <a:latin typeface="Arial"/>
                <a:cs typeface="Arial"/>
              </a:rPr>
              <a:t> King (17:11</a:t>
            </a:r>
            <a:r>
              <a:rPr lang="en-US" b="1" dirty="0" smtClean="0">
                <a:solidFill>
                  <a:srgbClr val="FFFFFF"/>
                </a:solidFill>
                <a:latin typeface="Arial"/>
                <a:cs typeface="Arial"/>
              </a:rPr>
              <a:t>)</a:t>
            </a:r>
            <a:endParaRPr lang="en-US" b="1" dirty="0" smtClean="0">
              <a:solidFill>
                <a:srgbClr val="FFFFFF"/>
              </a:solidFill>
              <a:latin typeface="Arial"/>
              <a:ea typeface="ＭＳ Ｐゴシック"/>
              <a:cs typeface="Arial"/>
            </a:endParaRPr>
          </a:p>
          <a:p>
            <a:pPr marL="711200" indent="-711200" defTabSz="914400">
              <a:buFont typeface="+mj-lt"/>
              <a:buAutoNum type="arabicPeriod"/>
              <a:defRPr/>
            </a:pPr>
            <a:r>
              <a:rPr lang="en-US" b="1" dirty="0" smtClean="0">
                <a:solidFill>
                  <a:srgbClr val="FFFFFF"/>
                </a:solidFill>
                <a:latin typeface="Arial"/>
                <a:ea typeface="ＭＳ Ｐゴシック"/>
                <a:cs typeface="Arial"/>
              </a:rPr>
              <a:t>The 7 Heads (17:3b, 7)</a:t>
            </a:r>
          </a:p>
          <a:p>
            <a:pPr marL="711200" indent="-711200" defTabSz="914400">
              <a:buFont typeface="+mj-lt"/>
              <a:buAutoNum type="arabicPeriod"/>
              <a:defRPr/>
            </a:pPr>
            <a:r>
              <a:rPr lang="en-US" b="1" dirty="0" smtClean="0">
                <a:solidFill>
                  <a:srgbClr val="FFFFFF"/>
                </a:solidFill>
                <a:latin typeface="Arial"/>
                <a:ea typeface="ＭＳ Ｐゴシック"/>
                <a:cs typeface="Arial"/>
              </a:rPr>
              <a:t>The 7 Hills (17:9)</a:t>
            </a:r>
          </a:p>
          <a:p>
            <a:pPr marL="711200" indent="-711200" defTabSz="914400">
              <a:buFont typeface="+mj-lt"/>
              <a:buAutoNum type="arabicPeriod"/>
              <a:defRPr/>
            </a:pPr>
            <a:r>
              <a:rPr lang="en-US" b="1" dirty="0" smtClean="0">
                <a:solidFill>
                  <a:srgbClr val="FFFFFF"/>
                </a:solidFill>
                <a:latin typeface="Arial"/>
                <a:ea typeface="ＭＳ Ｐゴシック"/>
                <a:cs typeface="Arial"/>
              </a:rPr>
              <a:t>The 7 Kings (17:10</a:t>
            </a:r>
            <a:r>
              <a:rPr lang="en-US" b="1" dirty="0">
                <a:solidFill>
                  <a:srgbClr val="FFFFFF"/>
                </a:solidFill>
                <a:latin typeface="Arial"/>
                <a:cs typeface="Arial"/>
              </a:rPr>
              <a:t>)</a:t>
            </a:r>
          </a:p>
          <a:p>
            <a:pPr marL="711200" indent="-711200" defTabSz="914400">
              <a:buFont typeface="+mj-lt"/>
              <a:buAutoNum type="arabicPeriod"/>
              <a:defRPr/>
            </a:pPr>
            <a:r>
              <a:rPr lang="en-US" b="1" dirty="0">
                <a:solidFill>
                  <a:srgbClr val="FFFFFF"/>
                </a:solidFill>
                <a:latin typeface="Arial"/>
                <a:cs typeface="Arial"/>
              </a:rPr>
              <a:t>The 10 Horns (17:3c, 7, </a:t>
            </a:r>
            <a:r>
              <a:rPr lang="en-US" b="1" dirty="0" smtClean="0">
                <a:solidFill>
                  <a:srgbClr val="FFFFFF"/>
                </a:solidFill>
                <a:latin typeface="Arial"/>
                <a:cs typeface="Arial"/>
              </a:rPr>
              <a:t>16)</a:t>
            </a:r>
          </a:p>
          <a:p>
            <a:pPr marL="711200" indent="-711200" defTabSz="914400">
              <a:buFont typeface="+mj-lt"/>
              <a:buAutoNum type="arabicPeriod"/>
              <a:defRPr/>
            </a:pPr>
            <a:r>
              <a:rPr lang="en-US" b="1" dirty="0">
                <a:solidFill>
                  <a:srgbClr val="FFFFFF"/>
                </a:solidFill>
                <a:latin typeface="Arial"/>
                <a:cs typeface="Arial"/>
              </a:rPr>
              <a:t>The 10 </a:t>
            </a:r>
            <a:r>
              <a:rPr lang="en-US" b="1" dirty="0" smtClean="0">
                <a:solidFill>
                  <a:srgbClr val="FFFFFF"/>
                </a:solidFill>
                <a:latin typeface="Arial"/>
                <a:cs typeface="Arial"/>
              </a:rPr>
              <a:t>Kings (</a:t>
            </a:r>
            <a:r>
              <a:rPr lang="en-US" b="1" dirty="0">
                <a:solidFill>
                  <a:srgbClr val="FFFFFF"/>
                </a:solidFill>
                <a:latin typeface="Arial"/>
                <a:cs typeface="Arial"/>
              </a:rPr>
              <a:t>17</a:t>
            </a:r>
            <a:r>
              <a:rPr lang="en-US" b="1" dirty="0" smtClean="0">
                <a:solidFill>
                  <a:srgbClr val="FFFFFF"/>
                </a:solidFill>
                <a:latin typeface="Arial"/>
                <a:cs typeface="Arial"/>
              </a:rPr>
              <a:t>:12</a:t>
            </a:r>
            <a:r>
              <a:rPr lang="en-US" b="1" dirty="0">
                <a:solidFill>
                  <a:srgbClr val="FFFFFF"/>
                </a:solidFill>
                <a:latin typeface="Arial"/>
                <a:cs typeface="Arial"/>
              </a:rPr>
              <a:t>-</a:t>
            </a:r>
            <a:r>
              <a:rPr lang="en-US" b="1" dirty="0" smtClean="0">
                <a:solidFill>
                  <a:srgbClr val="FFFFFF"/>
                </a:solidFill>
                <a:latin typeface="Arial"/>
                <a:cs typeface="Arial"/>
              </a:rPr>
              <a:t>13)</a:t>
            </a:r>
            <a:endParaRPr lang="en-US" b="1" dirty="0">
              <a:solidFill>
                <a:srgbClr val="FFFFFF"/>
              </a:solidFill>
              <a:latin typeface="Arial"/>
              <a:cs typeface="Arial"/>
            </a:endParaRPr>
          </a:p>
        </p:txBody>
      </p:sp>
    </p:spTree>
    <p:extLst>
      <p:ext uri="{BB962C8B-B14F-4D97-AF65-F5344CB8AC3E}">
        <p14:creationId xmlns:p14="http://schemas.microsoft.com/office/powerpoint/2010/main" val="1467204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fade">
                                      <p:cBhvr>
                                        <p:cTn id="7" dur="500"/>
                                        <p:tgtEl>
                                          <p:spTgt spid="18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fade">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1000" fill="hold"/>
                                        <p:tgtEl>
                                          <p:spTgt spid="2"/>
                                        </p:tgtEl>
                                        <p:attrNameLst>
                                          <p:attrName>ppt_w</p:attrName>
                                        </p:attrNameLst>
                                      </p:cBhvr>
                                      <p:tavLst>
                                        <p:tav tm="0">
                                          <p:val>
                                            <p:strVal val="#ppt_w*0.70"/>
                                          </p:val>
                                        </p:tav>
                                        <p:tav tm="100000">
                                          <p:val>
                                            <p:strVal val="#ppt_w"/>
                                          </p:val>
                                        </p:tav>
                                      </p:tavLst>
                                    </p:anim>
                                    <p:anim calcmode="lin" valueType="num">
                                      <p:cBhvr>
                                        <p:cTn id="68" dur="1000" fill="hold"/>
                                        <p:tgtEl>
                                          <p:spTgt spid="2"/>
                                        </p:tgtEl>
                                        <p:attrNameLst>
                                          <p:attrName>ppt_h</p:attrName>
                                        </p:attrNameLst>
                                      </p:cBhvr>
                                      <p:tavLst>
                                        <p:tav tm="0">
                                          <p:val>
                                            <p:strVal val="#ppt_h"/>
                                          </p:val>
                                        </p:tav>
                                        <p:tav tm="100000">
                                          <p:val>
                                            <p:strVal val="#ppt_h"/>
                                          </p:val>
                                        </p:tav>
                                      </p:tavLst>
                                    </p:anim>
                                    <p:animEffect transition="in" filter="fade">
                                      <p:cBhvr>
                                        <p:cTn id="69" dur="10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1000" fill="hold"/>
                                        <p:tgtEl>
                                          <p:spTgt spid="9"/>
                                        </p:tgtEl>
                                        <p:attrNameLst>
                                          <p:attrName>ppt_w</p:attrName>
                                        </p:attrNameLst>
                                      </p:cBhvr>
                                      <p:tavLst>
                                        <p:tav tm="0">
                                          <p:val>
                                            <p:strVal val="#ppt_w*0.70"/>
                                          </p:val>
                                        </p:tav>
                                        <p:tav tm="100000">
                                          <p:val>
                                            <p:strVal val="#ppt_w"/>
                                          </p:val>
                                        </p:tav>
                                      </p:tavLst>
                                    </p:anim>
                                    <p:anim calcmode="lin" valueType="num">
                                      <p:cBhvr>
                                        <p:cTn id="75" dur="1000" fill="hold"/>
                                        <p:tgtEl>
                                          <p:spTgt spid="9"/>
                                        </p:tgtEl>
                                        <p:attrNameLst>
                                          <p:attrName>ppt_h</p:attrName>
                                        </p:attrNameLst>
                                      </p:cBhvr>
                                      <p:tavLst>
                                        <p:tav tm="0">
                                          <p:val>
                                            <p:strVal val="#ppt_h"/>
                                          </p:val>
                                        </p:tav>
                                        <p:tav tm="100000">
                                          <p:val>
                                            <p:strVal val="#ppt_h"/>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p:cTn id="81" dur="1000" fill="hold"/>
                                        <p:tgtEl>
                                          <p:spTgt spid="10"/>
                                        </p:tgtEl>
                                        <p:attrNameLst>
                                          <p:attrName>ppt_w</p:attrName>
                                        </p:attrNameLst>
                                      </p:cBhvr>
                                      <p:tavLst>
                                        <p:tav tm="0">
                                          <p:val>
                                            <p:strVal val="#ppt_w*0.70"/>
                                          </p:val>
                                        </p:tav>
                                        <p:tav tm="100000">
                                          <p:val>
                                            <p:strVal val="#ppt_w"/>
                                          </p:val>
                                        </p:tav>
                                      </p:tavLst>
                                    </p:anim>
                                    <p:anim calcmode="lin" valueType="num">
                                      <p:cBhvr>
                                        <p:cTn id="82" dur="1000" fill="hold"/>
                                        <p:tgtEl>
                                          <p:spTgt spid="10"/>
                                        </p:tgtEl>
                                        <p:attrNameLst>
                                          <p:attrName>ppt_h</p:attrName>
                                        </p:attrNameLst>
                                      </p:cBhvr>
                                      <p:tavLst>
                                        <p:tav tm="0">
                                          <p:val>
                                            <p:strVal val="#ppt_h"/>
                                          </p:val>
                                        </p:tav>
                                        <p:tav tm="100000">
                                          <p:val>
                                            <p:strVal val="#ppt_h"/>
                                          </p:val>
                                        </p:tav>
                                      </p:tavLst>
                                    </p:anim>
                                    <p:animEffect transition="in" filter="fade">
                                      <p:cBhvr>
                                        <p:cTn id="83" dur="1000"/>
                                        <p:tgtEl>
                                          <p:spTgt spid="10"/>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1000" fill="hold"/>
                                        <p:tgtEl>
                                          <p:spTgt spid="11"/>
                                        </p:tgtEl>
                                        <p:attrNameLst>
                                          <p:attrName>ppt_w</p:attrName>
                                        </p:attrNameLst>
                                      </p:cBhvr>
                                      <p:tavLst>
                                        <p:tav tm="0">
                                          <p:val>
                                            <p:strVal val="#ppt_w*0.70"/>
                                          </p:val>
                                        </p:tav>
                                        <p:tav tm="100000">
                                          <p:val>
                                            <p:strVal val="#ppt_w"/>
                                          </p:val>
                                        </p:tav>
                                      </p:tavLst>
                                    </p:anim>
                                    <p:anim calcmode="lin" valueType="num">
                                      <p:cBhvr>
                                        <p:cTn id="89" dur="1000" fill="hold"/>
                                        <p:tgtEl>
                                          <p:spTgt spid="11"/>
                                        </p:tgtEl>
                                        <p:attrNameLst>
                                          <p:attrName>ppt_h</p:attrName>
                                        </p:attrNameLst>
                                      </p:cBhvr>
                                      <p:tavLst>
                                        <p:tav tm="0">
                                          <p:val>
                                            <p:strVal val="#ppt_h"/>
                                          </p:val>
                                        </p:tav>
                                        <p:tav tm="100000">
                                          <p:val>
                                            <p:strVal val="#ppt_h"/>
                                          </p:val>
                                        </p:tav>
                                      </p:tavLst>
                                    </p:anim>
                                    <p:animEffect transition="in" filter="fade">
                                      <p:cBhvr>
                                        <p:cTn id="9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autoUpdateAnimBg="0"/>
      <p:bldP spid="8" grpId="0" animBg="1" autoUpdateAnimBg="0"/>
      <p:bldP spid="2" grpId="0" animBg="1"/>
      <p:bldP spid="9" grpId="0" animBg="1"/>
      <p:bldP spid="10" grpId="0" animBg="1"/>
      <p:bldP spid="11" grpId="0" animBg="1"/>
      <p:bldP spid="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ChangeArrowheads="1"/>
          </p:cNvSpPr>
          <p:nvPr/>
        </p:nvSpPr>
        <p:spPr bwMode="auto">
          <a:xfrm>
            <a:off x="0" y="2311"/>
            <a:ext cx="9144000" cy="6858000"/>
          </a:xfrm>
          <a:prstGeom prst="rect">
            <a:avLst/>
          </a:prstGeom>
          <a:solidFill>
            <a:schemeClr val="tx1">
              <a:alpha val="64999"/>
            </a:schemeClr>
          </a:solidFill>
          <a:ln w="9525">
            <a:solidFill>
              <a:schemeClr val="tx1"/>
            </a:solidFill>
            <a:miter lim="800000"/>
            <a:headEnd/>
            <a:tailEnd/>
          </a:ln>
          <a:effectLst/>
          <a:extLst/>
        </p:spPr>
        <p:txBody>
          <a:bodyPr wrap="none" anchor="ctr"/>
          <a:lstStyle/>
          <a:p>
            <a:pPr algn="ctr" defTabSz="914400" eaLnBrk="0" fontAlgn="base" hangingPunct="0">
              <a:spcBef>
                <a:spcPct val="0"/>
              </a:spcBef>
              <a:spcAft>
                <a:spcPct val="0"/>
              </a:spcAft>
              <a:defRPr/>
            </a:pPr>
            <a:endParaRPr lang="en-US" sz="2400">
              <a:solidFill>
                <a:srgbClr val="FFFFFF"/>
              </a:solidFill>
              <a:effectLst>
                <a:glow rad="292100">
                  <a:schemeClr val="tx1"/>
                </a:glow>
              </a:effectLst>
              <a:latin typeface="Arial"/>
              <a:ea typeface="ＭＳ Ｐゴシック" charset="0"/>
              <a:cs typeface="Arial"/>
            </a:endParaRPr>
          </a:p>
        </p:txBody>
      </p:sp>
      <p:pic>
        <p:nvPicPr>
          <p:cNvPr id="21" name="Picture 20" descr="womanonbea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5618" y="0"/>
            <a:ext cx="6686549" cy="6857999"/>
          </a:xfrm>
          <a:prstGeom prst="rect">
            <a:avLst/>
          </a:prstGeom>
        </p:spPr>
      </p:pic>
      <p:sp>
        <p:nvSpPr>
          <p:cNvPr id="185346" name="Rectangle 2"/>
          <p:cNvSpPr>
            <a:spLocks noGrp="1" noChangeArrowheads="1"/>
          </p:cNvSpPr>
          <p:nvPr>
            <p:ph type="title"/>
          </p:nvPr>
        </p:nvSpPr>
        <p:spPr>
          <a:xfrm>
            <a:off x="3175" y="463546"/>
            <a:ext cx="9105900" cy="762000"/>
          </a:xfrm>
          <a:effectLst/>
        </p:spPr>
        <p:txBody>
          <a:bodyPr/>
          <a:lstStyle/>
          <a:p>
            <a:pPr>
              <a:defRPr/>
            </a:pPr>
            <a:r>
              <a:rPr lang="en-US" sz="4000" b="1" dirty="0" smtClean="0">
                <a:solidFill>
                  <a:srgbClr val="FFFF00"/>
                </a:solidFill>
                <a:effectLst>
                  <a:glow rad="292100">
                    <a:schemeClr val="tx1"/>
                  </a:glow>
                </a:effectLst>
                <a:latin typeface="Arial"/>
                <a:cs typeface="Arial"/>
              </a:rPr>
              <a:t>Identical Symbols</a:t>
            </a:r>
            <a:r>
              <a:rPr lang="en-US" sz="4000" b="1" dirty="0" smtClean="0">
                <a:solidFill>
                  <a:schemeClr val="bg1"/>
                </a:solidFill>
                <a:effectLst>
                  <a:glow rad="292100">
                    <a:schemeClr val="tx1"/>
                  </a:glow>
                </a:effectLst>
                <a:latin typeface="Arial"/>
                <a:cs typeface="Arial"/>
              </a:rPr>
              <a:t> of Rev. 17</a:t>
            </a:r>
          </a:p>
        </p:txBody>
      </p:sp>
      <p:sp>
        <p:nvSpPr>
          <p:cNvPr id="1027076" name="Text Box 37"/>
          <p:cNvSpPr txBox="1">
            <a:spLocks noChangeArrowheads="1"/>
          </p:cNvSpPr>
          <p:nvPr/>
        </p:nvSpPr>
        <p:spPr bwMode="auto">
          <a:xfrm>
            <a:off x="8429463" y="19244"/>
            <a:ext cx="69527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effectLst>
                  <a:glow rad="292100">
                    <a:schemeClr val="tx1"/>
                  </a:glow>
                </a:effectLst>
                <a:latin typeface="Arial" charset="0"/>
                <a:cs typeface="Arial" charset="0"/>
              </a:rPr>
              <a:t>398</a:t>
            </a:r>
            <a:endParaRPr lang="en-US" b="1" dirty="0">
              <a:solidFill>
                <a:srgbClr val="FFFFFF"/>
              </a:solidFill>
              <a:effectLst>
                <a:glow rad="292100">
                  <a:schemeClr val="tx1"/>
                </a:glow>
              </a:effectLst>
              <a:latin typeface="Arial" charset="0"/>
              <a:cs typeface="Arial" charset="0"/>
            </a:endParaRPr>
          </a:p>
        </p:txBody>
      </p:sp>
      <p:sp>
        <p:nvSpPr>
          <p:cNvPr id="7" name="Rectangle 3"/>
          <p:cNvSpPr txBox="1">
            <a:spLocks noChangeArrowheads="1"/>
          </p:cNvSpPr>
          <p:nvPr/>
        </p:nvSpPr>
        <p:spPr bwMode="auto">
          <a:xfrm>
            <a:off x="4415393" y="1346996"/>
            <a:ext cx="4693682"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en-US" b="1" dirty="0" smtClean="0">
                <a:solidFill>
                  <a:srgbClr val="FFFF00"/>
                </a:solidFill>
                <a:effectLst>
                  <a:glow rad="292100">
                    <a:schemeClr val="tx1"/>
                  </a:glow>
                </a:effectLst>
                <a:latin typeface="Arial"/>
                <a:ea typeface="ＭＳ Ｐゴシック"/>
                <a:cs typeface="Arial"/>
              </a:rPr>
              <a:t>Babylon, the Great City</a:t>
            </a:r>
            <a:r>
              <a:rPr lang="en-US" b="1" dirty="0" smtClean="0">
                <a:solidFill>
                  <a:srgbClr val="FFFFFF"/>
                </a:solidFill>
                <a:effectLst>
                  <a:glow rad="292100">
                    <a:schemeClr val="tx1"/>
                  </a:glow>
                </a:effectLst>
                <a:latin typeface="Arial"/>
                <a:ea typeface="ＭＳ Ｐゴシック"/>
                <a:cs typeface="Arial"/>
              </a:rPr>
              <a:t>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(17:5, 18)</a:t>
            </a:r>
          </a:p>
        </p:txBody>
      </p:sp>
      <p:sp>
        <p:nvSpPr>
          <p:cNvPr id="8" name="Rectangle 3"/>
          <p:cNvSpPr txBox="1">
            <a:spLocks noChangeArrowheads="1"/>
          </p:cNvSpPr>
          <p:nvPr/>
        </p:nvSpPr>
        <p:spPr bwMode="auto">
          <a:xfrm>
            <a:off x="137064" y="5300663"/>
            <a:ext cx="2064269" cy="155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00"/>
                </a:solidFill>
                <a:effectLst>
                  <a:glow rad="292100">
                    <a:schemeClr val="tx1"/>
                  </a:glow>
                </a:effectLst>
                <a:latin typeface="Arial"/>
                <a:ea typeface="ＭＳ Ｐゴシック"/>
                <a:cs typeface="Arial"/>
              </a:rPr>
              <a:t>10 Horns</a:t>
            </a:r>
            <a:r>
              <a:rPr lang="en-US" b="1" dirty="0" smtClean="0">
                <a:solidFill>
                  <a:srgbClr val="FFFFFF"/>
                </a:solidFill>
                <a:effectLst>
                  <a:glow rad="292100">
                    <a:schemeClr val="tx1"/>
                  </a:glow>
                </a:effectLst>
                <a:latin typeface="Arial"/>
                <a:ea typeface="ＭＳ Ｐゴシック"/>
                <a:cs typeface="Arial"/>
              </a:rPr>
              <a:t>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(17:3c,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7, 16)</a:t>
            </a:r>
          </a:p>
        </p:txBody>
      </p:sp>
      <p:sp>
        <p:nvSpPr>
          <p:cNvPr id="9" name="Rectangle 3"/>
          <p:cNvSpPr txBox="1">
            <a:spLocks noChangeArrowheads="1"/>
          </p:cNvSpPr>
          <p:nvPr/>
        </p:nvSpPr>
        <p:spPr bwMode="auto">
          <a:xfrm>
            <a:off x="5148263" y="5306221"/>
            <a:ext cx="3960812"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en-US" b="1" dirty="0" smtClean="0">
                <a:solidFill>
                  <a:srgbClr val="FFFF00"/>
                </a:solidFill>
                <a:effectLst>
                  <a:glow rad="292100">
                    <a:schemeClr val="tx1"/>
                  </a:glow>
                </a:effectLst>
                <a:latin typeface="Arial"/>
                <a:ea typeface="ＭＳ Ｐゴシック"/>
                <a:cs typeface="Arial"/>
              </a:rPr>
              <a:t>10 Kings</a:t>
            </a:r>
            <a:r>
              <a:rPr lang="en-US" b="1" dirty="0" smtClean="0">
                <a:solidFill>
                  <a:srgbClr val="FFFFFF"/>
                </a:solidFill>
                <a:effectLst>
                  <a:glow rad="292100">
                    <a:schemeClr val="tx1"/>
                  </a:glow>
                </a:effectLst>
                <a:latin typeface="Arial"/>
                <a:ea typeface="ＭＳ Ｐゴシック"/>
                <a:cs typeface="Arial"/>
              </a:rPr>
              <a:t>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(17:12-13)</a:t>
            </a:r>
          </a:p>
        </p:txBody>
      </p:sp>
      <p:sp>
        <p:nvSpPr>
          <p:cNvPr id="10" name="Rectangle 3"/>
          <p:cNvSpPr txBox="1">
            <a:spLocks noChangeArrowheads="1"/>
          </p:cNvSpPr>
          <p:nvPr/>
        </p:nvSpPr>
        <p:spPr bwMode="auto">
          <a:xfrm>
            <a:off x="2261332" y="1484313"/>
            <a:ext cx="43338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FF"/>
                </a:solidFill>
                <a:effectLst>
                  <a:glow rad="292100">
                    <a:schemeClr val="tx1"/>
                  </a:glow>
                </a:effectLst>
                <a:latin typeface="Arial"/>
                <a:ea typeface="ＭＳ Ｐゴシック"/>
                <a:cs typeface="Arial"/>
              </a:rPr>
              <a:t>=</a:t>
            </a:r>
          </a:p>
        </p:txBody>
      </p:sp>
      <p:sp>
        <p:nvSpPr>
          <p:cNvPr id="11" name="Rectangle 3"/>
          <p:cNvSpPr txBox="1">
            <a:spLocks noChangeArrowheads="1"/>
          </p:cNvSpPr>
          <p:nvPr/>
        </p:nvSpPr>
        <p:spPr bwMode="auto">
          <a:xfrm>
            <a:off x="137064" y="2697163"/>
            <a:ext cx="3340100"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00"/>
                </a:solidFill>
                <a:effectLst>
                  <a:glow rad="292100">
                    <a:schemeClr val="tx1"/>
                  </a:glow>
                </a:effectLst>
                <a:latin typeface="Arial"/>
                <a:ea typeface="ＭＳ Ｐゴシック"/>
                <a:cs typeface="Arial"/>
              </a:rPr>
              <a:t>Beast</a:t>
            </a:r>
            <a:r>
              <a:rPr lang="en-US" b="1" dirty="0" smtClean="0">
                <a:solidFill>
                  <a:srgbClr val="FFFFFF"/>
                </a:solidFill>
                <a:effectLst>
                  <a:glow rad="292100">
                    <a:schemeClr val="tx1"/>
                  </a:glow>
                </a:effectLst>
                <a:latin typeface="Arial"/>
                <a:ea typeface="ＭＳ Ｐゴシック"/>
                <a:cs typeface="Arial"/>
              </a:rPr>
              <a:t>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(17:3a)</a:t>
            </a:r>
          </a:p>
        </p:txBody>
      </p:sp>
      <p:sp>
        <p:nvSpPr>
          <p:cNvPr id="12" name="Rectangle 3"/>
          <p:cNvSpPr txBox="1">
            <a:spLocks noChangeArrowheads="1"/>
          </p:cNvSpPr>
          <p:nvPr/>
        </p:nvSpPr>
        <p:spPr bwMode="auto">
          <a:xfrm>
            <a:off x="4148667" y="2750346"/>
            <a:ext cx="4960408"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en-US" b="1" dirty="0" smtClean="0">
                <a:solidFill>
                  <a:srgbClr val="FFFF00"/>
                </a:solidFill>
                <a:effectLst>
                  <a:glow rad="292100">
                    <a:schemeClr val="tx1"/>
                  </a:glow>
                </a:effectLst>
                <a:latin typeface="Arial"/>
                <a:ea typeface="ＭＳ Ｐゴシック"/>
                <a:cs typeface="Arial"/>
              </a:rPr>
              <a:t>Antichrist, the 8</a:t>
            </a:r>
            <a:r>
              <a:rPr lang="en-US" b="1" baseline="30000" dirty="0" smtClean="0">
                <a:solidFill>
                  <a:srgbClr val="FFFF00"/>
                </a:solidFill>
                <a:effectLst>
                  <a:glow rad="292100">
                    <a:schemeClr val="tx1"/>
                  </a:glow>
                </a:effectLst>
                <a:latin typeface="Arial"/>
                <a:ea typeface="ＭＳ Ｐゴシック"/>
                <a:cs typeface="Arial"/>
              </a:rPr>
              <a:t>th</a:t>
            </a:r>
            <a:r>
              <a:rPr lang="en-US" b="1" dirty="0" smtClean="0">
                <a:solidFill>
                  <a:srgbClr val="FFFF00"/>
                </a:solidFill>
                <a:effectLst>
                  <a:glow rad="292100">
                    <a:schemeClr val="tx1"/>
                  </a:glow>
                </a:effectLst>
                <a:latin typeface="Arial"/>
                <a:ea typeface="ＭＳ Ｐゴシック"/>
                <a:cs typeface="Arial"/>
              </a:rPr>
              <a:t> King</a:t>
            </a:r>
            <a:r>
              <a:rPr lang="en-US" b="1" dirty="0" smtClean="0">
                <a:solidFill>
                  <a:srgbClr val="FFFFFF"/>
                </a:solidFill>
                <a:effectLst>
                  <a:glow rad="292100">
                    <a:schemeClr val="tx1"/>
                  </a:glow>
                </a:effectLst>
                <a:latin typeface="Arial"/>
                <a:ea typeface="ＭＳ Ｐゴシック"/>
                <a:cs typeface="Arial"/>
              </a:rPr>
              <a:t>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(13:1; 17:11)</a:t>
            </a:r>
          </a:p>
        </p:txBody>
      </p:sp>
      <p:sp>
        <p:nvSpPr>
          <p:cNvPr id="13" name="Rectangle 3"/>
          <p:cNvSpPr txBox="1">
            <a:spLocks noChangeArrowheads="1"/>
          </p:cNvSpPr>
          <p:nvPr/>
        </p:nvSpPr>
        <p:spPr bwMode="auto">
          <a:xfrm>
            <a:off x="137064" y="4016375"/>
            <a:ext cx="3340100"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00"/>
                </a:solidFill>
                <a:effectLst>
                  <a:glow rad="292100">
                    <a:schemeClr val="tx1"/>
                  </a:glow>
                </a:effectLst>
                <a:latin typeface="Arial"/>
                <a:ea typeface="ＭＳ Ｐゴシック"/>
                <a:cs typeface="Arial"/>
              </a:rPr>
              <a:t>7 Heads</a:t>
            </a:r>
            <a:r>
              <a:rPr lang="en-US" b="1" dirty="0" smtClean="0">
                <a:solidFill>
                  <a:srgbClr val="FFFFFF"/>
                </a:solidFill>
                <a:effectLst>
                  <a:glow rad="292100">
                    <a:schemeClr val="tx1"/>
                  </a:glow>
                </a:effectLst>
                <a:latin typeface="Arial"/>
                <a:ea typeface="ＭＳ Ｐゴシック"/>
                <a:cs typeface="Arial"/>
              </a:rPr>
              <a:t>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(17:7)</a:t>
            </a:r>
          </a:p>
        </p:txBody>
      </p:sp>
      <p:sp>
        <p:nvSpPr>
          <p:cNvPr id="14" name="Rectangle 3"/>
          <p:cNvSpPr txBox="1">
            <a:spLocks noChangeArrowheads="1"/>
          </p:cNvSpPr>
          <p:nvPr/>
        </p:nvSpPr>
        <p:spPr bwMode="auto">
          <a:xfrm>
            <a:off x="5148263" y="4010821"/>
            <a:ext cx="39608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en-US" b="1" dirty="0" smtClean="0">
                <a:solidFill>
                  <a:srgbClr val="FFFF00"/>
                </a:solidFill>
                <a:effectLst>
                  <a:glow rad="292100">
                    <a:schemeClr val="tx1"/>
                  </a:glow>
                </a:effectLst>
                <a:latin typeface="Arial"/>
                <a:ea typeface="ＭＳ Ｐゴシック"/>
                <a:cs typeface="Arial"/>
              </a:rPr>
              <a:t>7 Hills</a:t>
            </a:r>
            <a:r>
              <a:rPr lang="en-US" b="1" dirty="0" smtClean="0">
                <a:solidFill>
                  <a:srgbClr val="FFFFFF"/>
                </a:solidFill>
                <a:effectLst>
                  <a:glow rad="292100">
                    <a:schemeClr val="tx1"/>
                  </a:glow>
                </a:effectLst>
                <a:latin typeface="Arial"/>
                <a:ea typeface="ＭＳ Ｐゴシック"/>
                <a:cs typeface="Arial"/>
              </a:rPr>
              <a:t> (17:9)</a:t>
            </a:r>
          </a:p>
        </p:txBody>
      </p:sp>
      <p:sp>
        <p:nvSpPr>
          <p:cNvPr id="16" name="Rectangle 3"/>
          <p:cNvSpPr txBox="1">
            <a:spLocks noChangeArrowheads="1"/>
          </p:cNvSpPr>
          <p:nvPr/>
        </p:nvSpPr>
        <p:spPr bwMode="auto">
          <a:xfrm>
            <a:off x="5148263" y="4514058"/>
            <a:ext cx="3960812"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en-US" b="1" dirty="0" smtClean="0">
                <a:solidFill>
                  <a:srgbClr val="FFFF00"/>
                </a:solidFill>
                <a:effectLst>
                  <a:glow rad="292100">
                    <a:schemeClr val="tx1"/>
                  </a:glow>
                </a:effectLst>
                <a:latin typeface="Arial"/>
                <a:ea typeface="ＭＳ Ｐゴシック"/>
                <a:cs typeface="Arial"/>
              </a:rPr>
              <a:t>7 Kings</a:t>
            </a:r>
            <a:r>
              <a:rPr lang="en-US" b="1" dirty="0" smtClean="0">
                <a:solidFill>
                  <a:srgbClr val="FFFFFF"/>
                </a:solidFill>
                <a:effectLst>
                  <a:glow rad="292100">
                    <a:schemeClr val="tx1"/>
                  </a:glow>
                </a:effectLst>
                <a:latin typeface="Arial"/>
                <a:ea typeface="ＭＳ Ｐゴシック"/>
                <a:cs typeface="Arial"/>
              </a:rPr>
              <a:t> (17:10)</a:t>
            </a:r>
          </a:p>
        </p:txBody>
      </p:sp>
      <p:sp>
        <p:nvSpPr>
          <p:cNvPr id="17" name="Rectangle 3"/>
          <p:cNvSpPr txBox="1">
            <a:spLocks noChangeArrowheads="1"/>
          </p:cNvSpPr>
          <p:nvPr/>
        </p:nvSpPr>
        <p:spPr bwMode="auto">
          <a:xfrm>
            <a:off x="2261332" y="2852738"/>
            <a:ext cx="43338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FF"/>
                </a:solidFill>
                <a:effectLst>
                  <a:glow rad="292100">
                    <a:schemeClr val="tx1"/>
                  </a:glow>
                </a:effectLst>
                <a:latin typeface="Arial"/>
                <a:ea typeface="ＭＳ Ｐゴシック"/>
                <a:cs typeface="Arial"/>
              </a:rPr>
              <a:t>=</a:t>
            </a:r>
          </a:p>
        </p:txBody>
      </p:sp>
      <p:sp>
        <p:nvSpPr>
          <p:cNvPr id="18" name="Rectangle 3"/>
          <p:cNvSpPr txBox="1">
            <a:spLocks noChangeArrowheads="1"/>
          </p:cNvSpPr>
          <p:nvPr/>
        </p:nvSpPr>
        <p:spPr bwMode="auto">
          <a:xfrm>
            <a:off x="2261332" y="4221163"/>
            <a:ext cx="43338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FF"/>
                </a:solidFill>
                <a:effectLst>
                  <a:glow rad="292100">
                    <a:schemeClr val="tx1"/>
                  </a:glow>
                </a:effectLst>
                <a:latin typeface="Arial"/>
                <a:ea typeface="ＭＳ Ｐゴシック"/>
                <a:cs typeface="Arial"/>
              </a:rPr>
              <a:t>=</a:t>
            </a:r>
          </a:p>
        </p:txBody>
      </p:sp>
      <p:sp>
        <p:nvSpPr>
          <p:cNvPr id="19" name="Rectangle 3"/>
          <p:cNvSpPr txBox="1">
            <a:spLocks noChangeArrowheads="1"/>
          </p:cNvSpPr>
          <p:nvPr/>
        </p:nvSpPr>
        <p:spPr bwMode="auto">
          <a:xfrm>
            <a:off x="2261332" y="5589588"/>
            <a:ext cx="43338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FF"/>
                </a:solidFill>
                <a:effectLst>
                  <a:glow rad="292100">
                    <a:schemeClr val="tx1"/>
                  </a:glow>
                </a:effectLst>
                <a:latin typeface="Arial"/>
                <a:ea typeface="ＭＳ Ｐゴシック"/>
                <a:cs typeface="Arial"/>
              </a:rPr>
              <a:t>=</a:t>
            </a:r>
          </a:p>
        </p:txBody>
      </p:sp>
      <p:sp>
        <p:nvSpPr>
          <p:cNvPr id="20" name="Rectangle 3"/>
          <p:cNvSpPr txBox="1">
            <a:spLocks noChangeArrowheads="1"/>
          </p:cNvSpPr>
          <p:nvPr/>
        </p:nvSpPr>
        <p:spPr bwMode="auto">
          <a:xfrm>
            <a:off x="137064" y="1341438"/>
            <a:ext cx="3268662"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00"/>
                </a:solidFill>
                <a:effectLst>
                  <a:glow rad="292100">
                    <a:schemeClr val="tx1"/>
                  </a:glow>
                </a:effectLst>
                <a:latin typeface="Arial"/>
                <a:ea typeface="ＭＳ Ｐゴシック"/>
                <a:cs typeface="Arial"/>
              </a:rPr>
              <a:t>Prostitute</a:t>
            </a:r>
            <a:r>
              <a:rPr lang="en-US" b="1" dirty="0" smtClean="0">
                <a:solidFill>
                  <a:srgbClr val="FFFFFF"/>
                </a:solidFill>
                <a:effectLst>
                  <a:glow rad="292100">
                    <a:schemeClr val="tx1"/>
                  </a:glow>
                </a:effectLst>
                <a:latin typeface="Arial"/>
                <a:ea typeface="ＭＳ Ｐゴシック"/>
                <a:cs typeface="Arial"/>
              </a:rPr>
              <a:t>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(17:1)</a:t>
            </a:r>
          </a:p>
        </p:txBody>
      </p:sp>
    </p:spTree>
    <p:extLst>
      <p:ext uri="{BB962C8B-B14F-4D97-AF65-F5344CB8AC3E}">
        <p14:creationId xmlns:p14="http://schemas.microsoft.com/office/powerpoint/2010/main" val="3912013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500"/>
                                        <p:tgtEl>
                                          <p:spTgt spid="18534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5349"/>
                                        </p:tgtEl>
                                        <p:attrNameLst>
                                          <p:attrName>style.visibility</p:attrName>
                                        </p:attrNameLst>
                                      </p:cBhvr>
                                      <p:to>
                                        <p:strVal val="visible"/>
                                      </p:to>
                                    </p:set>
                                    <p:animEffect transition="in" filter="fade">
                                      <p:cBhvr>
                                        <p:cTn id="11" dur="500"/>
                                        <p:tgtEl>
                                          <p:spTgt spid="185349"/>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500"/>
                                        <p:tgtEl>
                                          <p:spTgt spid="17">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500"/>
                                        <p:tgtEl>
                                          <p:spTgt spid="13">
                                            <p:txEl>
                                              <p:pRg st="0" end="0"/>
                                            </p:txEl>
                                          </p:spTgt>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fade">
                                      <p:cBhvr>
                                        <p:cTn id="48" dur="500"/>
                                        <p:tgtEl>
                                          <p:spTgt spid="18">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fade">
                                      <p:cBhvr>
                                        <p:cTn id="58" dur="500"/>
                                        <p:tgtEl>
                                          <p:spTgt spid="16">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animEffect transition="in" filter="fade">
                                      <p:cBhvr>
                                        <p:cTn id="63" dur="500"/>
                                        <p:tgtEl>
                                          <p:spTgt spid="8">
                                            <p:txEl>
                                              <p:pRg st="0" end="0"/>
                                            </p:txEl>
                                          </p:spTgt>
                                        </p:tgtEl>
                                      </p:cBhvr>
                                    </p:animEffect>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animEffect transition="in" filter="fade">
                                      <p:cBhvr>
                                        <p:cTn id="67" dur="500"/>
                                        <p:tgtEl>
                                          <p:spTgt spid="19">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Effect transition="in" filter="fade">
                                      <p:cBhvr>
                                        <p:cTn id="7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autoUpdateAnimBg="0"/>
      <p:bldP spid="185346" grpId="0" autoUpdateAnimBg="0"/>
      <p:bldP spid="7" grpId="0" build="p" autoUpdateAnimBg="0"/>
      <p:bldP spid="8" grpId="0" build="p" autoUpdateAnimBg="0"/>
      <p:bldP spid="9" grpId="0" build="p" autoUpdateAnimBg="0"/>
      <p:bldP spid="10" grpId="0" build="p" autoUpdateAnimBg="0"/>
      <p:bldP spid="11" grpId="0" build="p" autoUpdateAnimBg="0"/>
      <p:bldP spid="12" grpId="0" build="p" autoUpdateAnimBg="0"/>
      <p:bldP spid="13" grpId="0" build="p" autoUpdateAnimBg="0"/>
      <p:bldP spid="14" grpId="0" build="p" autoUpdateAnimBg="0"/>
      <p:bldP spid="16" grpId="0" build="p" autoUpdateAnimBg="0"/>
      <p:bldP spid="17" grpId="0" build="p" autoUpdateAnimBg="0"/>
      <p:bldP spid="18" grpId="0" build="p" autoUpdateAnimBg="0"/>
      <p:bldP spid="19" grpId="0" build="p" autoUpdateAnimBg="0"/>
      <p:bldP spid="2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Beasts of Rev. 13</a:t>
            </a: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228077"/>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20445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88840"/>
            <a:ext cx="9180513" cy="646331"/>
          </a:xfrm>
          <a:solidFill>
            <a:schemeClr val="accent6">
              <a:lumMod val="75000"/>
            </a:schemeClr>
          </a:solidFill>
          <a:ln w="28575">
            <a:solidFill>
              <a:srgbClr val="FFFF00"/>
            </a:solidFill>
          </a:ln>
        </p:spPr>
        <p:txBody>
          <a:bodyPr wrap="square">
            <a:spAutoFit/>
          </a:bodyPr>
          <a:lstStyle/>
          <a:p>
            <a:pPr>
              <a:defRPr/>
            </a:pPr>
            <a:r>
              <a:rPr lang="en-US" sz="3600" b="1" i="1" dirty="0" smtClean="0">
                <a:solidFill>
                  <a:srgbClr val="FFFF00"/>
                </a:solidFill>
                <a:effectLst>
                  <a:outerShdw blurRad="38100" dist="38100" dir="2700000" algn="tl">
                    <a:srgbClr val="000000"/>
                  </a:outerShdw>
                </a:effectLst>
                <a:ea typeface="ＭＳ Ｐゴシック" charset="0"/>
              </a:rPr>
              <a:t>Who </a:t>
            </a:r>
            <a:r>
              <a:rPr lang="en-US" sz="3600" b="1" dirty="0" smtClean="0">
                <a:solidFill>
                  <a:srgbClr val="FFFFFF"/>
                </a:solidFill>
                <a:effectLst>
                  <a:outerShdw blurRad="38100" dist="38100" dir="2700000" algn="tl">
                    <a:srgbClr val="000000"/>
                  </a:outerShdw>
                </a:effectLst>
                <a:ea typeface="ＭＳ Ｐゴシック" charset="0"/>
              </a:rPr>
              <a:t>are the seven kings (17:9-10)?</a:t>
            </a:r>
            <a:endParaRPr lang="en-US" sz="3600" b="1" dirty="0">
              <a:solidFill>
                <a:srgbClr val="FFFFFF"/>
              </a:solidFill>
              <a:effectLst>
                <a:outerShdw blurRad="38100" dist="38100" dir="2700000" algn="tl">
                  <a:srgbClr val="000000"/>
                </a:outerShdw>
              </a:effectLst>
              <a:ea typeface="ＭＳ Ｐゴシック" charset="0"/>
            </a:endParaRPr>
          </a:p>
        </p:txBody>
      </p:sp>
      <p:sp>
        <p:nvSpPr>
          <p:cNvPr id="588806" name="Line 6"/>
          <p:cNvSpPr>
            <a:spLocks noChangeShapeType="1"/>
          </p:cNvSpPr>
          <p:nvPr/>
        </p:nvSpPr>
        <p:spPr bwMode="auto">
          <a:xfrm flipV="1">
            <a:off x="0" y="47028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1941173"/>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smtClean="0">
                <a:solidFill>
                  <a:srgbClr val="FFFFFF"/>
                </a:solidFill>
                <a:latin typeface="Comic Sans MS" pitchFamily="-111" charset="0"/>
                <a:ea typeface="ＭＳ Ｐゴシック" charset="0"/>
                <a:cs typeface="ＭＳ Ｐゴシック" charset="0"/>
              </a:rPr>
              <a:t>"This </a:t>
            </a:r>
            <a:r>
              <a:rPr lang="en-US" sz="2400" b="1" dirty="0">
                <a:solidFill>
                  <a:srgbClr val="FFFFFF"/>
                </a:solidFill>
                <a:latin typeface="Comic Sans MS" pitchFamily="-111" charset="0"/>
                <a:ea typeface="ＭＳ Ｐゴシック" charset="0"/>
                <a:cs typeface="ＭＳ Ｐゴシック" charset="0"/>
              </a:rPr>
              <a:t>calls for a mind with understanding: The seven heads of the beast represent the seven hills where the woman rules. They also represent seven kings.  </a:t>
            </a:r>
            <a:r>
              <a:rPr lang="en-US" sz="2400" b="1" baseline="30000" dirty="0">
                <a:solidFill>
                  <a:srgbClr val="FFFFFF"/>
                </a:solidFill>
                <a:latin typeface="Comic Sans MS" pitchFamily="-111" charset="0"/>
                <a:ea typeface="ＭＳ Ｐゴシック" charset="0"/>
                <a:cs typeface="ＭＳ Ｐゴシック" charset="0"/>
              </a:rPr>
              <a:t>10</a:t>
            </a:r>
            <a:r>
              <a:rPr lang="en-US" sz="2400" b="1" dirty="0">
                <a:solidFill>
                  <a:srgbClr val="FFFFFF"/>
                </a:solidFill>
                <a:latin typeface="Comic Sans MS" pitchFamily="-111" charset="0"/>
                <a:ea typeface="ＭＳ Ｐゴシック" charset="0"/>
                <a:cs typeface="ＭＳ Ｐゴシック" charset="0"/>
              </a:rPr>
              <a:t> Five kings have already fallen, the sixth now reigns, and the seventh is yet to come, but his reign will be </a:t>
            </a:r>
            <a:r>
              <a:rPr lang="en-US" sz="2400" b="1" dirty="0" smtClean="0">
                <a:solidFill>
                  <a:srgbClr val="FFFFFF"/>
                </a:solidFill>
                <a:latin typeface="Comic Sans MS" pitchFamily="-111" charset="0"/>
                <a:ea typeface="ＭＳ Ｐゴシック" charset="0"/>
                <a:cs typeface="ＭＳ Ｐゴシック" charset="0"/>
              </a:rPr>
              <a:t>brief" (NLT).</a:t>
            </a:r>
            <a:endParaRPr lang="en-US" sz="2400" b="1" dirty="0">
              <a:solidFill>
                <a:srgbClr val="FFFFFF"/>
              </a:solidFill>
              <a:latin typeface="Comic Sans MS" pitchFamily="-111" charset="0"/>
              <a:ea typeface="ＭＳ Ｐゴシック" charset="0"/>
              <a:cs typeface="ＭＳ Ｐゴシック" charset="0"/>
            </a:endParaRPr>
          </a:p>
        </p:txBody>
      </p:sp>
      <p:grpSp>
        <p:nvGrpSpPr>
          <p:cNvPr id="20" name="Group 19"/>
          <p:cNvGrpSpPr/>
          <p:nvPr/>
        </p:nvGrpSpPr>
        <p:grpSpPr>
          <a:xfrm>
            <a:off x="-5818" y="35348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Christ Crucified</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283493" y="6063238"/>
            <a:ext cx="1712286"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Tiberius</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14-37</a:t>
            </a:r>
            <a:endParaRPr lang="en-US" sz="2400" b="1" dirty="0">
              <a:solidFill>
                <a:srgbClr val="000000"/>
              </a:solidFill>
              <a:latin typeface="Arial"/>
              <a:ea typeface="ＭＳ Ｐゴシック" charset="0"/>
              <a:cs typeface="Arial"/>
            </a:endParaRPr>
          </a:p>
        </p:txBody>
      </p:sp>
      <p:sp>
        <p:nvSpPr>
          <p:cNvPr id="12" name="Chevron 11"/>
          <p:cNvSpPr>
            <a:spLocks noChangeAspect="1"/>
          </p:cNvSpPr>
          <p:nvPr/>
        </p:nvSpPr>
        <p:spPr bwMode="auto">
          <a:xfrm>
            <a:off x="1043243" y="60632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Caligula</a:t>
            </a:r>
            <a:r>
              <a:rPr lang="en-US" sz="2400" b="1" dirty="0">
                <a:solidFill>
                  <a:srgbClr val="FFFFFF"/>
                </a:solidFill>
                <a:latin typeface="Arial"/>
                <a:ea typeface="ＭＳ Ｐゴシック" charset="0"/>
                <a:cs typeface="Arial"/>
              </a:rPr>
              <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37-41</a:t>
            </a:r>
            <a:endParaRPr lang="en-US" sz="2400" b="1" dirty="0">
              <a:solidFill>
                <a:srgbClr val="FFFFFF"/>
              </a:solidFill>
              <a:latin typeface="Arial"/>
              <a:ea typeface="ＭＳ Ｐゴシック" charset="0"/>
              <a:cs typeface="Arial"/>
            </a:endParaRPr>
          </a:p>
        </p:txBody>
      </p:sp>
      <p:sp>
        <p:nvSpPr>
          <p:cNvPr id="13" name="Chevron 12"/>
          <p:cNvSpPr>
            <a:spLocks noChangeAspect="1"/>
          </p:cNvSpPr>
          <p:nvPr/>
        </p:nvSpPr>
        <p:spPr bwMode="auto">
          <a:xfrm>
            <a:off x="2290604" y="60632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Claudius</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41-54</a:t>
            </a:r>
            <a:endParaRPr lang="en-US" sz="2400" b="1" dirty="0">
              <a:solidFill>
                <a:srgbClr val="000000"/>
              </a:solidFill>
              <a:latin typeface="Arial"/>
              <a:ea typeface="ＭＳ Ｐゴシック" charset="0"/>
              <a:cs typeface="Arial"/>
            </a:endParaRPr>
          </a:p>
        </p:txBody>
      </p:sp>
      <p:sp>
        <p:nvSpPr>
          <p:cNvPr id="14" name="Chevron 13"/>
          <p:cNvSpPr>
            <a:spLocks noChangeAspect="1"/>
          </p:cNvSpPr>
          <p:nvPr/>
        </p:nvSpPr>
        <p:spPr bwMode="auto">
          <a:xfrm>
            <a:off x="3664972" y="60745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Nero</a:t>
            </a:r>
            <a:r>
              <a:rPr lang="en-US" sz="2400" b="1" dirty="0">
                <a:solidFill>
                  <a:srgbClr val="FFFFFF"/>
                </a:solidFill>
                <a:latin typeface="Arial"/>
                <a:ea typeface="ＭＳ Ｐゴシック" charset="0"/>
                <a:cs typeface="Arial"/>
              </a:rPr>
              <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54-68</a:t>
            </a:r>
            <a:endParaRPr lang="en-US" sz="2400" b="1" dirty="0">
              <a:solidFill>
                <a:srgbClr val="FFFFFF"/>
              </a:solidFill>
              <a:latin typeface="Arial"/>
              <a:ea typeface="ＭＳ Ｐゴシック" charset="0"/>
              <a:cs typeface="Arial"/>
            </a:endParaRPr>
          </a:p>
        </p:txBody>
      </p:sp>
      <p:sp>
        <p:nvSpPr>
          <p:cNvPr id="15" name="Chevron 14"/>
          <p:cNvSpPr>
            <a:spLocks noChangeAspect="1"/>
          </p:cNvSpPr>
          <p:nvPr/>
        </p:nvSpPr>
        <p:spPr bwMode="auto">
          <a:xfrm>
            <a:off x="4637916" y="60632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Vespasian</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69-79</a:t>
            </a:r>
            <a:endParaRPr lang="en-US" sz="2400" b="1" dirty="0">
              <a:solidFill>
                <a:srgbClr val="000000"/>
              </a:solidFill>
              <a:latin typeface="Arial"/>
              <a:ea typeface="ＭＳ Ｐゴシック" charset="0"/>
              <a:cs typeface="Arial"/>
            </a:endParaRPr>
          </a:p>
        </p:txBody>
      </p:sp>
      <p:sp>
        <p:nvSpPr>
          <p:cNvPr id="17" name="Chevron 16"/>
          <p:cNvSpPr>
            <a:spLocks noChangeAspect="1"/>
          </p:cNvSpPr>
          <p:nvPr/>
        </p:nvSpPr>
        <p:spPr bwMode="auto">
          <a:xfrm>
            <a:off x="7336745" y="60632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Domitian</a:t>
            </a:r>
            <a:r>
              <a:rPr lang="en-US" sz="2400" b="1" dirty="0">
                <a:solidFill>
                  <a:srgbClr val="FFFFFF"/>
                </a:solidFill>
                <a:latin typeface="Arial"/>
                <a:ea typeface="ＭＳ Ｐゴシック" charset="0"/>
                <a:cs typeface="Arial"/>
              </a:rPr>
              <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81-96</a:t>
            </a:r>
            <a:endParaRPr lang="en-US" sz="2400" b="1" dirty="0">
              <a:solidFill>
                <a:srgbClr val="FFFFFF"/>
              </a:solidFill>
              <a:latin typeface="Arial"/>
              <a:ea typeface="ＭＳ Ｐゴシック" charset="0"/>
              <a:cs typeface="Arial"/>
            </a:endParaRPr>
          </a:p>
        </p:txBody>
      </p:sp>
      <p:grpSp>
        <p:nvGrpSpPr>
          <p:cNvPr id="23" name="Group 22"/>
          <p:cNvGrpSpPr/>
          <p:nvPr/>
        </p:nvGrpSpPr>
        <p:grpSpPr>
          <a:xfrm>
            <a:off x="7200672" y="35482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Revelation Written </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48018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Jerusalem Destroyed</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3376089"/>
            <a:ext cx="970949" cy="1372167"/>
          </a:xfrm>
          <a:prstGeom prst="rect">
            <a:avLst/>
          </a:prstGeom>
        </p:spPr>
      </p:pic>
      <p:sp>
        <p:nvSpPr>
          <p:cNvPr id="10" name="Multiply 9"/>
          <p:cNvSpPr/>
          <p:nvPr/>
        </p:nvSpPr>
        <p:spPr bwMode="auto">
          <a:xfrm>
            <a:off x="4532934" y="33193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60632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Titus</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79-81</a:t>
            </a:r>
            <a:endParaRPr lang="en-US" sz="24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2793945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6000" b="1" dirty="0" smtClean="0">
                <a:solidFill>
                  <a:schemeClr val="bg1"/>
                </a:solidFill>
                <a:ea typeface="+mj-ea"/>
              </a:rPr>
              <a:t>Rev. </a:t>
            </a:r>
            <a:r>
              <a:rPr lang="en-US" sz="6000" b="1" dirty="0">
                <a:solidFill>
                  <a:schemeClr val="bg1"/>
                </a:solidFill>
                <a:ea typeface="+mj-ea"/>
              </a:rPr>
              <a:t>13:18</a:t>
            </a:r>
          </a:p>
        </p:txBody>
      </p:sp>
      <p:sp>
        <p:nvSpPr>
          <p:cNvPr id="15364" name="Text Box 4"/>
          <p:cNvSpPr txBox="1">
            <a:spLocks noChangeArrowheads="1"/>
          </p:cNvSpPr>
          <p:nvPr/>
        </p:nvSpPr>
        <p:spPr bwMode="auto">
          <a:xfrm>
            <a:off x="0" y="5075238"/>
            <a:ext cx="9144000" cy="1800493"/>
          </a:xfrm>
          <a:prstGeom prst="rect">
            <a:avLst/>
          </a:prstGeom>
          <a:solidFill>
            <a:schemeClr val="tx1">
              <a:alpha val="73000"/>
            </a:schemeClr>
          </a:solidFill>
          <a:ln w="9525">
            <a:noFill/>
            <a:miter lim="800000"/>
            <a:headEnd/>
            <a:tailEnd/>
          </a:ln>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20000"/>
              </a:spcBef>
              <a:spcAft>
                <a:spcPct val="0"/>
              </a:spcAft>
            </a:pPr>
            <a:r>
              <a:rPr lang="en-US" sz="3700" b="1" dirty="0" smtClean="0">
                <a:solidFill>
                  <a:srgbClr val="FFFFFF"/>
                </a:solidFill>
                <a:effectLst>
                  <a:outerShdw blurRad="38100" dist="38100" dir="2700000" algn="tl">
                    <a:srgbClr val="000000">
                      <a:alpha val="43137"/>
                    </a:srgbClr>
                  </a:outerShdw>
                </a:effectLst>
                <a:latin typeface="Arial" charset="0"/>
              </a:rPr>
              <a:t>Preterists see the number 666 in Rev. 13:18 as Nero, so Revelation must have been written during Nero</a:t>
            </a:r>
            <a:r>
              <a:rPr lang="fr-FR" altLang="ja-JP" sz="3700" b="1" dirty="0" smtClean="0">
                <a:solidFill>
                  <a:srgbClr val="FFFFFF"/>
                </a:solidFill>
                <a:effectLst>
                  <a:outerShdw blurRad="38100" dist="38100" dir="2700000" algn="tl">
                    <a:srgbClr val="000000">
                      <a:alpha val="43137"/>
                    </a:srgbClr>
                  </a:outerShdw>
                </a:effectLst>
                <a:latin typeface="Arial" charset="0"/>
              </a:rPr>
              <a:t>'</a:t>
            </a:r>
            <a:r>
              <a:rPr lang="en-US" sz="3700" b="1" dirty="0" smtClean="0">
                <a:solidFill>
                  <a:srgbClr val="FFFFFF"/>
                </a:solidFill>
                <a:effectLst>
                  <a:outerShdw blurRad="38100" dist="38100" dir="2700000" algn="tl">
                    <a:srgbClr val="000000">
                      <a:alpha val="43137"/>
                    </a:srgbClr>
                  </a:outerShdw>
                </a:effectLst>
                <a:latin typeface="Arial" charset="0"/>
              </a:rPr>
              <a:t>s time</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478</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1220075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0" y="4495800"/>
            <a:ext cx="9144000" cy="23622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31750" name="Text Box 6"/>
          <p:cNvSpPr txBox="1">
            <a:spLocks noChangeArrowheads="1"/>
          </p:cNvSpPr>
          <p:nvPr/>
        </p:nvSpPr>
        <p:spPr bwMode="auto">
          <a:xfrm>
            <a:off x="-60469" y="4326186"/>
            <a:ext cx="9233491" cy="2554545"/>
          </a:xfrm>
          <a:prstGeom prst="rect">
            <a:avLst/>
          </a:prstGeom>
          <a:noFill/>
          <a:ln w="9525">
            <a:noFill/>
            <a:miter lim="800000"/>
            <a:headEnd/>
            <a:tailEnd/>
          </a:ln>
          <a:effectLst>
            <a:outerShdw blurRad="63500" dist="38099" dir="2700000" algn="ctr" rotWithShape="0">
              <a:srgbClr val="4B462F">
                <a:alpha val="74998"/>
              </a:srgb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Arial" charset="0"/>
                <a:cs typeface="Arial"/>
              </a:rPr>
              <a:t>Rev. 1:1 and 4:1 state that John (the author) would be shown </a:t>
            </a:r>
            <a:r>
              <a:rPr lang="en-US" sz="3200" b="1" dirty="0" smtClean="0">
                <a:solidFill>
                  <a:srgbClr val="FFFFFF"/>
                </a:solidFill>
                <a:latin typeface="Arial"/>
                <a:ea typeface="Arial" charset="0"/>
                <a:cs typeface="Arial"/>
              </a:rPr>
              <a:t>"what </a:t>
            </a:r>
            <a:r>
              <a:rPr lang="en-US" sz="3200" b="1" dirty="0">
                <a:solidFill>
                  <a:srgbClr val="FFFFFF"/>
                </a:solidFill>
                <a:latin typeface="Arial"/>
                <a:ea typeface="Arial" charset="0"/>
                <a:cs typeface="Arial"/>
              </a:rPr>
              <a:t>must soon take </a:t>
            </a:r>
            <a:r>
              <a:rPr lang="en-US" sz="3200" b="1" dirty="0" smtClean="0">
                <a:solidFill>
                  <a:srgbClr val="FFFFFF"/>
                </a:solidFill>
                <a:latin typeface="Arial"/>
                <a:ea typeface="Arial" charset="0"/>
                <a:cs typeface="Arial"/>
              </a:rPr>
              <a:t>place" </a:t>
            </a:r>
            <a:r>
              <a:rPr lang="en-US" sz="3200" b="1" dirty="0">
                <a:solidFill>
                  <a:srgbClr val="FFFFFF"/>
                </a:solidFill>
                <a:latin typeface="Arial"/>
                <a:ea typeface="Arial" charset="0"/>
                <a:cs typeface="Arial"/>
              </a:rPr>
              <a:t>and </a:t>
            </a:r>
            <a:r>
              <a:rPr lang="en-US" sz="3200" b="1" dirty="0" smtClean="0">
                <a:solidFill>
                  <a:srgbClr val="FFFFFF"/>
                </a:solidFill>
                <a:latin typeface="Arial"/>
                <a:ea typeface="Arial" charset="0"/>
                <a:cs typeface="Arial"/>
              </a:rPr>
              <a:t>"what </a:t>
            </a:r>
            <a:r>
              <a:rPr lang="en-US" sz="3200" b="1" dirty="0">
                <a:solidFill>
                  <a:srgbClr val="FFFFFF"/>
                </a:solidFill>
                <a:latin typeface="Arial"/>
                <a:ea typeface="Arial" charset="0"/>
                <a:cs typeface="Arial"/>
              </a:rPr>
              <a:t>must take place after this</a:t>
            </a:r>
            <a:r>
              <a:rPr lang="en-US" sz="3200" b="1" dirty="0" smtClean="0">
                <a:solidFill>
                  <a:srgbClr val="FFFFFF"/>
                </a:solidFill>
                <a:latin typeface="Arial"/>
                <a:ea typeface="Arial" charset="0"/>
                <a:cs typeface="Arial"/>
              </a:rPr>
              <a:t>." </a:t>
            </a:r>
            <a:r>
              <a:rPr lang="en-US" sz="3200" b="1" dirty="0">
                <a:solidFill>
                  <a:srgbClr val="FFFFFF"/>
                </a:solidFill>
                <a:latin typeface="Arial"/>
                <a:ea typeface="Arial" charset="0"/>
                <a:cs typeface="Arial"/>
              </a:rPr>
              <a:t>This removes any doubt that the number of the beast must be future and not past or present.</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478</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57200" y="62946"/>
            <a:ext cx="8229600" cy="1143000"/>
          </a:xfrm>
        </p:spPr>
        <p:txBody>
          <a:bodyPr/>
          <a:lstStyle/>
          <a:p>
            <a:r>
              <a:rPr lang="en-US" dirty="0" smtClean="0">
                <a:solidFill>
                  <a:schemeClr val="bg1"/>
                </a:solidFill>
              </a:rPr>
              <a:t>Response: Future Orientation</a:t>
            </a:r>
            <a:endParaRPr lang="en-US" dirty="0">
              <a:solidFill>
                <a:schemeClr val="bg1"/>
              </a:solidFill>
            </a:endParaRPr>
          </a:p>
        </p:txBody>
      </p:sp>
    </p:spTree>
    <p:extLst>
      <p:ext uri="{BB962C8B-B14F-4D97-AF65-F5344CB8AC3E}">
        <p14:creationId xmlns:p14="http://schemas.microsoft.com/office/powerpoint/2010/main" val="27426175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66800"/>
          </a:xfrm>
          <a:solidFill>
            <a:srgbClr val="C0C0C0">
              <a:alpha val="50000"/>
            </a:srgbClr>
          </a:solidFill>
        </p:spPr>
        <p:txBody>
          <a:bodyPr/>
          <a:lstStyle/>
          <a:p>
            <a:pPr eaLnBrk="1" hangingPunct="1"/>
            <a:r>
              <a:rPr lang="en-US" sz="6000" b="1" dirty="0" smtClean="0">
                <a:solidFill>
                  <a:schemeClr val="tx1"/>
                </a:solidFill>
                <a:effectLst>
                  <a:outerShdw blurRad="38100" dist="38100" dir="2700000" algn="tl">
                    <a:srgbClr val="FFFFFF"/>
                  </a:outerShdw>
                </a:effectLst>
                <a:latin typeface="Arial" charset="0"/>
                <a:cs typeface="Arial" charset="0"/>
              </a:rPr>
              <a:t>Rev. </a:t>
            </a:r>
            <a:r>
              <a:rPr lang="en-US" sz="6000" b="1" dirty="0">
                <a:solidFill>
                  <a:schemeClr val="tx1"/>
                </a:solidFill>
                <a:effectLst>
                  <a:outerShdw blurRad="38100" dist="38100" dir="2700000" algn="tl">
                    <a:srgbClr val="FFFFFF"/>
                  </a:outerShdw>
                </a:effectLst>
                <a:latin typeface="Arial" charset="0"/>
                <a:cs typeface="Arial" charset="0"/>
              </a:rPr>
              <a:t>17:10</a:t>
            </a:r>
          </a:p>
        </p:txBody>
      </p:sp>
      <p:sp>
        <p:nvSpPr>
          <p:cNvPr id="16388" name="Rectangle 4"/>
          <p:cNvSpPr>
            <a:spLocks noChangeArrowheads="1"/>
          </p:cNvSpPr>
          <p:nvPr/>
        </p:nvSpPr>
        <p:spPr bwMode="auto">
          <a:xfrm>
            <a:off x="0" y="5181600"/>
            <a:ext cx="9144000" cy="1676400"/>
          </a:xfrm>
          <a:prstGeom prst="rect">
            <a:avLst/>
          </a:prstGeom>
          <a:solidFill>
            <a:schemeClr val="tx1">
              <a:alpha val="50000"/>
            </a:schemeClr>
          </a:solidFill>
          <a:ln w="9525">
            <a:noFill/>
            <a:miter lim="800000"/>
            <a:headEnd/>
            <a:tailEnd/>
          </a:ln>
          <a:effectLst/>
        </p:spPr>
        <p:txBody>
          <a:bodyPr anchor="ctr"/>
          <a:lstStyle/>
          <a:p>
            <a:pPr algn="ctr" defTabSz="914400" fontAlgn="base">
              <a:spcBef>
                <a:spcPct val="0"/>
              </a:spcBef>
              <a:spcAft>
                <a:spcPct val="0"/>
              </a:spcAft>
            </a:pPr>
            <a:r>
              <a:rPr lang="en-US" sz="3200" b="1" dirty="0">
                <a:solidFill>
                  <a:srgbClr val="FFFFFF"/>
                </a:solidFill>
                <a:effectLst>
                  <a:outerShdw blurRad="38100" dist="38100" dir="2700000" algn="tl">
                    <a:srgbClr val="808080"/>
                  </a:outerShdw>
                </a:effectLst>
                <a:latin typeface="Arial" charset="0"/>
                <a:ea typeface="ＭＳ Ｐゴシック" charset="0"/>
                <a:cs typeface="Arial" charset="0"/>
              </a:rPr>
              <a:t>Preterists see the </a:t>
            </a:r>
            <a:r>
              <a:rPr lang="en-US" altLang="ja-JP" sz="3200" b="1" dirty="0" smtClean="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b="1" dirty="0" smtClean="0">
                <a:solidFill>
                  <a:srgbClr val="FFFFFF"/>
                </a:solidFill>
                <a:effectLst>
                  <a:outerShdw blurRad="38100" dist="38100" dir="2700000" algn="tl">
                    <a:srgbClr val="808080"/>
                  </a:outerShdw>
                </a:effectLst>
                <a:latin typeface="Arial" charset="0"/>
                <a:ea typeface="ＭＳ Ｐゴシック" charset="0"/>
                <a:cs typeface="Arial" charset="0"/>
              </a:rPr>
              <a:t>seven kings</a:t>
            </a:r>
            <a:r>
              <a:rPr lang="en-US" altLang="ja-JP" sz="3200" b="1" dirty="0" smtClean="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b="1" dirty="0" smtClean="0">
                <a:solidFill>
                  <a:srgbClr val="FFFFFF"/>
                </a:solidFill>
                <a:effectLst>
                  <a:outerShdw blurRad="38100" dist="38100" dir="2700000" algn="tl">
                    <a:srgbClr val="808080"/>
                  </a:outerShdw>
                </a:effectLst>
                <a:latin typeface="Arial" charset="0"/>
                <a:ea typeface="ＭＳ Ｐゴシック" charset="0"/>
                <a:cs typeface="Arial" charset="0"/>
              </a:rPr>
              <a:t> </a:t>
            </a:r>
            <a:r>
              <a:rPr lang="en-US" sz="3200" b="1" dirty="0">
                <a:solidFill>
                  <a:srgbClr val="FFFFFF"/>
                </a:solidFill>
                <a:effectLst>
                  <a:outerShdw blurRad="38100" dist="38100" dir="2700000" algn="tl">
                    <a:srgbClr val="808080"/>
                  </a:outerShdw>
                </a:effectLst>
                <a:latin typeface="Arial" charset="0"/>
                <a:ea typeface="ＭＳ Ｐゴシック" charset="0"/>
                <a:cs typeface="Arial" charset="0"/>
              </a:rPr>
              <a:t>as seven Roman kings from the first century. Then they argue that the sixth king is Nero.</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478</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9125652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a:t>
            </a:r>
            <a:r>
              <a:rPr lang="en-US"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Destroy From Within</a:t>
            </a:r>
            <a:endParaRPr lang="en-US" sz="36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pic>
        <p:nvPicPr>
          <p:cNvPr id="788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1844675"/>
            <a:ext cx="87582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558025"/>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75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76200" y="4615671"/>
            <a:ext cx="5029200" cy="2013729"/>
          </a:xfrm>
          <a:effectLst>
            <a:outerShdw blurRad="63500" dist="38099" dir="2700000" algn="ctr" rotWithShape="0">
              <a:srgbClr val="4B462F">
                <a:alpha val="74998"/>
              </a:srgbClr>
            </a:outerShdw>
          </a:effectLst>
        </p:spPr>
        <p:txBody>
          <a:bodyPr/>
          <a:lstStyle/>
          <a:p>
            <a:pPr eaLnBrk="1" hangingPunct="1">
              <a:defRPr/>
            </a:pPr>
            <a:r>
              <a:rPr lang="en-US" sz="5000" b="1" dirty="0" smtClean="0">
                <a:solidFill>
                  <a:schemeClr val="bg1"/>
                </a:solidFill>
                <a:ea typeface="+mj-ea"/>
              </a:rPr>
              <a:t>Response: Why can</a:t>
            </a:r>
            <a:r>
              <a:rPr lang="fr-FR" sz="5000" b="1" dirty="0" smtClean="0">
                <a:solidFill>
                  <a:schemeClr val="bg1"/>
                </a:solidFill>
                <a:ea typeface="+mj-ea"/>
              </a:rPr>
              <a:t>'</a:t>
            </a:r>
            <a:r>
              <a:rPr lang="en-US" sz="5000" b="1" dirty="0" smtClean="0">
                <a:solidFill>
                  <a:schemeClr val="bg1"/>
                </a:solidFill>
                <a:ea typeface="+mj-ea"/>
              </a:rPr>
              <a:t>t </a:t>
            </a:r>
            <a:r>
              <a:rPr lang="en-US" sz="5000" b="1" dirty="0">
                <a:solidFill>
                  <a:schemeClr val="bg1"/>
                </a:solidFill>
                <a:ea typeface="+mj-ea"/>
              </a:rPr>
              <a:t>Nero be the 666?</a:t>
            </a: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479</a:t>
            </a:r>
            <a:endParaRPr lang="en-US" b="1" dirty="0">
              <a:solidFill>
                <a:srgbClr val="FFFFFF"/>
              </a:solidFill>
              <a:latin typeface="Arial" charset="0"/>
              <a:cs typeface="Arial" charset="0"/>
            </a:endParaRPr>
          </a:p>
        </p:txBody>
      </p:sp>
      <p:sp>
        <p:nvSpPr>
          <p:cNvPr id="6" name="Rectangle 3"/>
          <p:cNvSpPr txBox="1">
            <a:spLocks noChangeArrowheads="1"/>
          </p:cNvSpPr>
          <p:nvPr/>
        </p:nvSpPr>
        <p:spPr bwMode="auto">
          <a:xfrm>
            <a:off x="5257800" y="757099"/>
            <a:ext cx="3886200" cy="556260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defRPr/>
            </a:pPr>
            <a:r>
              <a:rPr lang="en-US" sz="3000" b="1" dirty="0" smtClean="0">
                <a:solidFill>
                  <a:srgbClr val="000066"/>
                </a:solidFill>
                <a:latin typeface="Arial"/>
                <a:ea typeface="Arial"/>
                <a:cs typeface="Arial"/>
              </a:rPr>
              <a:t>Nero exercised authority from AD 54-68, not for the required  forty-two months </a:t>
            </a:r>
            <a:br>
              <a:rPr lang="en-US" sz="3000" b="1" dirty="0" smtClean="0">
                <a:solidFill>
                  <a:srgbClr val="000066"/>
                </a:solidFill>
                <a:latin typeface="Arial"/>
                <a:ea typeface="Arial"/>
                <a:cs typeface="Arial"/>
              </a:rPr>
            </a:br>
            <a:r>
              <a:rPr lang="en-US" sz="3000" b="1" dirty="0" smtClean="0">
                <a:solidFill>
                  <a:srgbClr val="000066"/>
                </a:solidFill>
                <a:latin typeface="Arial"/>
                <a:ea typeface="Arial"/>
                <a:cs typeface="Arial"/>
              </a:rPr>
              <a:t>(Rev. 13:5).</a:t>
            </a:r>
          </a:p>
          <a:p>
            <a:pPr defTabSz="914400" eaLnBrk="1" hangingPunct="1">
              <a:defRPr/>
            </a:pPr>
            <a:endParaRPr lang="en-US" sz="3000" b="1" dirty="0" smtClean="0">
              <a:solidFill>
                <a:srgbClr val="000066"/>
              </a:solidFill>
              <a:latin typeface="Arial"/>
              <a:ea typeface="Arial"/>
              <a:cs typeface="Arial"/>
            </a:endParaRPr>
          </a:p>
          <a:p>
            <a:pPr defTabSz="914400" eaLnBrk="1" hangingPunct="1">
              <a:defRPr/>
            </a:pPr>
            <a:r>
              <a:rPr lang="en-US" sz="3000" b="1" dirty="0" smtClean="0">
                <a:solidFill>
                  <a:srgbClr val="000066"/>
                </a:solidFill>
                <a:latin typeface="Arial"/>
                <a:ea typeface="Arial"/>
                <a:cs typeface="Arial"/>
              </a:rPr>
              <a:t>All inhabitants of the earth did not worship Nero (Rev. 13:8).</a:t>
            </a:r>
            <a:endParaRPr lang="en-US" sz="3000" b="1" dirty="0">
              <a:solidFill>
                <a:srgbClr val="000066"/>
              </a:solidFill>
              <a:latin typeface="Arial"/>
              <a:ea typeface="Arial"/>
              <a:cs typeface="Arial"/>
            </a:endParaRPr>
          </a:p>
        </p:txBody>
      </p:sp>
    </p:spTree>
    <p:extLst>
      <p:ext uri="{BB962C8B-B14F-4D97-AF65-F5344CB8AC3E}">
        <p14:creationId xmlns:p14="http://schemas.microsoft.com/office/powerpoint/2010/main" val="35886870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Domit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0575" y="0"/>
            <a:ext cx="45434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8788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33794" name="Rectangle 2"/>
          <p:cNvSpPr>
            <a:spLocks noGrp="1" noChangeArrowheads="1"/>
          </p:cNvSpPr>
          <p:nvPr>
            <p:ph type="title"/>
          </p:nvPr>
        </p:nvSpPr>
        <p:spPr>
          <a:xfrm>
            <a:off x="104775" y="5486400"/>
            <a:ext cx="8915400" cy="1371600"/>
          </a:xfrm>
        </p:spPr>
        <p:txBody>
          <a:bodyPr/>
          <a:lstStyle/>
          <a:p>
            <a:pPr eaLnBrk="1" hangingPunct="1"/>
            <a:r>
              <a:rPr lang="en-US" sz="4000" b="1" dirty="0">
                <a:solidFill>
                  <a:schemeClr val="bg1"/>
                </a:solidFill>
                <a:latin typeface="Arial" charset="0"/>
                <a:cs typeface="Arial" charset="0"/>
              </a:rPr>
              <a:t>Rev. 17:10 has no reference to Nero or Domitian as Beale affirms. </a:t>
            </a:r>
          </a:p>
        </p:txBody>
      </p:sp>
      <p:sp>
        <p:nvSpPr>
          <p:cNvPr id="69638" name="Text Box 7"/>
          <p:cNvSpPr txBox="1">
            <a:spLocks noChangeArrowheads="1"/>
          </p:cNvSpPr>
          <p:nvPr/>
        </p:nvSpPr>
        <p:spPr bwMode="auto">
          <a:xfrm>
            <a:off x="1864838" y="4800600"/>
            <a:ext cx="277257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b="1" dirty="0" smtClean="0">
                <a:solidFill>
                  <a:srgbClr val="000000"/>
                </a:solidFill>
                <a:latin typeface="Times New Roman" charset="0"/>
              </a:rPr>
              <a:t>Nero (AD 54-68)</a:t>
            </a:r>
          </a:p>
        </p:txBody>
      </p:sp>
      <p:sp>
        <p:nvSpPr>
          <p:cNvPr id="69639" name="Text Box 8"/>
          <p:cNvSpPr txBox="1">
            <a:spLocks noChangeArrowheads="1"/>
          </p:cNvSpPr>
          <p:nvPr/>
        </p:nvSpPr>
        <p:spPr bwMode="auto">
          <a:xfrm>
            <a:off x="5679738" y="4800600"/>
            <a:ext cx="350811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b="1" dirty="0" smtClean="0">
                <a:solidFill>
                  <a:srgbClr val="000000"/>
                </a:solidFill>
                <a:latin typeface="Times New Roman"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69644"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69645"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grpSp>
      <p:grpSp>
        <p:nvGrpSpPr>
          <p:cNvPr id="3" name="Group 14"/>
          <p:cNvGrpSpPr>
            <a:grpSpLocks/>
          </p:cNvGrpSpPr>
          <p:nvPr/>
        </p:nvGrpSpPr>
        <p:grpSpPr bwMode="auto">
          <a:xfrm>
            <a:off x="4724400" y="0"/>
            <a:ext cx="4419600" cy="5410200"/>
            <a:chOff x="2976" y="0"/>
            <a:chExt cx="2784" cy="3408"/>
          </a:xfrm>
        </p:grpSpPr>
        <p:sp>
          <p:nvSpPr>
            <p:cNvPr id="69642"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69643"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grpSp>
      <p:sp>
        <p:nvSpPr>
          <p:cNvPr id="1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480</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042349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extLst>
              <p:ext uri="{D42A27DB-BD31-4B8C-83A1-F6EECF244321}">
                <p14:modId xmlns:p14="http://schemas.microsoft.com/office/powerpoint/2010/main" val="2860891350"/>
              </p:ext>
            </p:extLst>
          </p:nvPr>
        </p:nvGraphicFramePr>
        <p:xfrm>
          <a:off x="-1" y="855541"/>
          <a:ext cx="9132560" cy="5392859"/>
        </p:xfrm>
        <a:graphic>
          <a:graphicData uri="http://schemas.openxmlformats.org/drawingml/2006/table">
            <a:tbl>
              <a:tblPr/>
              <a:tblGrid>
                <a:gridCol w="4566280"/>
                <a:gridCol w="4566280"/>
              </a:tblGrid>
              <a:tr h="860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Daniel 7:1-8</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Revelation 13:1-2; 17:9-12</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603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beasts (lion, bear, leopard, terrible beast with ten horns)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One beast that is like a leopard, bear, and lion (13:2) with ten horns (13:1; 17:3)</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0972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four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seven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864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967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(v. 7)</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(13:1; 17:3,12)</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63510" name="Text Box 89"/>
          <p:cNvSpPr txBox="1">
            <a:spLocks noChangeArrowheads="1"/>
          </p:cNvSpPr>
          <p:nvPr/>
        </p:nvSpPr>
        <p:spPr bwMode="auto">
          <a:xfrm>
            <a:off x="0" y="6248400"/>
            <a:ext cx="9143999" cy="646331"/>
          </a:xfrm>
          <a:prstGeom prst="rect">
            <a:avLst/>
          </a:prstGeom>
          <a:solidFill>
            <a:schemeClr val="tx1"/>
          </a:solidFill>
          <a:ln>
            <a:noFill/>
          </a:ln>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t>
            </a:r>
            <a:r>
              <a:rPr lang="en-US" sz="1800" dirty="0" smtClean="0">
                <a:solidFill>
                  <a:srgbClr val="FFFFFF"/>
                </a:solidFill>
              </a:rPr>
              <a:t>"A </a:t>
            </a:r>
            <a:r>
              <a:rPr lang="en-US" sz="1800" dirty="0">
                <a:solidFill>
                  <a:srgbClr val="FFFFFF"/>
                </a:solidFill>
              </a:rPr>
              <a:t>Critique of the Preterist View of Revelation 17:9-11 and Nero</a:t>
            </a:r>
            <a:r>
              <a:rPr lang="en-US" sz="1800" dirty="0" smtClean="0">
                <a:solidFill>
                  <a:srgbClr val="FFFFFF"/>
                </a:solidFill>
              </a:rPr>
              <a:t>," </a:t>
            </a:r>
            <a:r>
              <a:rPr lang="en-US" sz="1800" i="1" dirty="0">
                <a:solidFill>
                  <a:srgbClr val="FFFFFF"/>
                </a:solidFill>
              </a:rPr>
              <a:t>Bibliotheca Sacra 164 </a:t>
            </a:r>
            <a:r>
              <a:rPr lang="en-US" sz="1800" dirty="0" smtClean="0">
                <a:solidFill>
                  <a:srgbClr val="FFFFFF"/>
                </a:solidFill>
              </a:rPr>
              <a:t>(July-September 2007</a:t>
            </a:r>
            <a:r>
              <a:rPr lang="en-US" sz="1800" dirty="0">
                <a:solidFill>
                  <a:srgbClr val="FFFFFF"/>
                </a:solidFill>
              </a:rPr>
              <a:t>): 484 </a:t>
            </a:r>
            <a:endParaRPr lang="en-US" sz="1800" i="1" dirty="0" smtClean="0">
              <a:solidFill>
                <a:srgbClr val="FFFFFF"/>
              </a:solidFill>
              <a:latin typeface="Times New Roman"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479</a:t>
            </a:r>
            <a:endParaRPr lang="en-US" b="1" dirty="0">
              <a:solidFill>
                <a:srgbClr val="FFFFFF"/>
              </a:solidFill>
              <a:latin typeface="Arial" charset="0"/>
              <a:cs typeface="Arial" charset="0"/>
            </a:endParaRPr>
          </a:p>
        </p:txBody>
      </p:sp>
      <p:sp>
        <p:nvSpPr>
          <p:cNvPr id="2" name="Title 1"/>
          <p:cNvSpPr>
            <a:spLocks noGrp="1"/>
          </p:cNvSpPr>
          <p:nvPr>
            <p:ph type="title" idx="4294967295"/>
          </p:nvPr>
        </p:nvSpPr>
        <p:spPr>
          <a:xfrm>
            <a:off x="457200" y="27664"/>
            <a:ext cx="8229600" cy="827877"/>
          </a:xfrm>
        </p:spPr>
        <p:txBody>
          <a:bodyPr/>
          <a:lstStyle/>
          <a:p>
            <a:r>
              <a:rPr lang="en-US" sz="3600" b="1" dirty="0" smtClean="0">
                <a:solidFill>
                  <a:srgbClr val="FFFFFF"/>
                </a:solidFill>
              </a:rPr>
              <a:t>Correlation with Daniel</a:t>
            </a:r>
            <a:endParaRPr lang="en-US" sz="3600" b="1" dirty="0">
              <a:solidFill>
                <a:srgbClr val="FFFFFF"/>
              </a:solidFill>
            </a:endParaRPr>
          </a:p>
        </p:txBody>
      </p:sp>
    </p:spTree>
    <p:extLst>
      <p:ext uri="{BB962C8B-B14F-4D97-AF65-F5344CB8AC3E}">
        <p14:creationId xmlns:p14="http://schemas.microsoft.com/office/powerpoint/2010/main" val="38910853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034"/>
          <p:cNvSpPr txBox="1">
            <a:spLocks noChangeArrowheads="1"/>
          </p:cNvSpPr>
          <p:nvPr/>
        </p:nvSpPr>
        <p:spPr bwMode="auto">
          <a:xfrm>
            <a:off x="8326783" y="0"/>
            <a:ext cx="817217" cy="463550"/>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479</a:t>
            </a:r>
            <a:endParaRPr lang="en-US" b="1" dirty="0">
              <a:solidFill>
                <a:srgbClr val="FFFFFF"/>
              </a:solidFill>
              <a:latin typeface="Arial" charset="0"/>
              <a:cs typeface="Arial" charset="0"/>
            </a:endParaRPr>
          </a:p>
        </p:txBody>
      </p:sp>
      <p:sp>
        <p:nvSpPr>
          <p:cNvPr id="6" name="Rectangle 3"/>
          <p:cNvSpPr txBox="1">
            <a:spLocks noChangeArrowheads="1"/>
          </p:cNvSpPr>
          <p:nvPr/>
        </p:nvSpPr>
        <p:spPr bwMode="auto">
          <a:xfrm>
            <a:off x="0" y="1588193"/>
            <a:ext cx="9144000" cy="4495800"/>
          </a:xfrm>
          <a:prstGeom prst="rect">
            <a:avLst/>
          </a:prstGeom>
          <a:solidFill>
            <a:schemeClr val="bg1">
              <a:alpha val="64999"/>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defTabSz="914400" eaLnBrk="1" hangingPunct="1">
              <a:buFontTx/>
              <a:buAutoNum type="arabicPeriod"/>
            </a:pPr>
            <a:r>
              <a:rPr lang="en-US" sz="3000" b="1" dirty="0" smtClean="0">
                <a:solidFill>
                  <a:srgbClr val="000066"/>
                </a:solidFill>
                <a:effectLst>
                  <a:outerShdw blurRad="38100" dist="38100" dir="2700000" algn="tl">
                    <a:srgbClr val="DDDDDD"/>
                  </a:outerShdw>
                </a:effectLst>
                <a:latin typeface="Arial" charset="0"/>
                <a:cs typeface="Arial" charset="0"/>
              </a:rPr>
              <a:t>Egypt (Pharaohs) </a:t>
            </a:r>
          </a:p>
          <a:p>
            <a:pPr marL="514350" indent="-514350" defTabSz="914400" eaLnBrk="1" hangingPunct="1">
              <a:buFontTx/>
              <a:buAutoNum type="arabicPeriod"/>
            </a:pPr>
            <a:r>
              <a:rPr lang="en-US" sz="3000" b="1" dirty="0" smtClean="0">
                <a:solidFill>
                  <a:srgbClr val="000066"/>
                </a:solidFill>
                <a:effectLst>
                  <a:outerShdw blurRad="38100" dist="38100" dir="2700000" algn="tl">
                    <a:srgbClr val="DDDDDD"/>
                  </a:outerShdw>
                </a:effectLst>
                <a:latin typeface="Arial" charset="0"/>
                <a:cs typeface="Arial" charset="0"/>
              </a:rPr>
              <a:t>Assyria (Assyrian kings)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3. Neo-Babylonia (Nebuchadnezzar)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4. </a:t>
            </a:r>
            <a:r>
              <a:rPr lang="en-US" sz="3000" b="1" dirty="0" err="1" smtClean="0">
                <a:solidFill>
                  <a:srgbClr val="000066"/>
                </a:solidFill>
                <a:effectLst>
                  <a:outerShdw blurRad="38100" dist="38100" dir="2700000" algn="tl">
                    <a:srgbClr val="DDDDDD"/>
                  </a:outerShdw>
                </a:effectLst>
                <a:latin typeface="Arial" charset="0"/>
                <a:cs typeface="Arial" charset="0"/>
              </a:rPr>
              <a:t>Medo</a:t>
            </a:r>
            <a:r>
              <a:rPr lang="en-US" sz="3000" b="1" dirty="0" smtClean="0">
                <a:solidFill>
                  <a:srgbClr val="000066"/>
                </a:solidFill>
                <a:effectLst>
                  <a:outerShdw blurRad="38100" dist="38100" dir="2700000" algn="tl">
                    <a:srgbClr val="DDDDDD"/>
                  </a:outerShdw>
                </a:effectLst>
                <a:latin typeface="Arial" charset="0"/>
                <a:cs typeface="Arial" charset="0"/>
              </a:rPr>
              <a:t>-Persia (Cyrus)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5. Greece (Alexander the Great)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6. Rome (Caesars; "one is")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7. Reunited Roman Empire (ten kings; "not yet") </a:t>
            </a:r>
          </a:p>
          <a:p>
            <a:pPr defTabSz="914400" eaLnBrk="1" hangingPunct="1">
              <a:buFontTx/>
              <a:buNone/>
            </a:pPr>
            <a:r>
              <a:rPr lang="en-US" sz="3000" b="1" dirty="0" smtClean="0">
                <a:solidFill>
                  <a:srgbClr val="000066"/>
                </a:solidFill>
                <a:effectLst>
                  <a:outerShdw blurRad="38100" dist="38100" dir="2700000" algn="tl">
                    <a:srgbClr val="DDDDDD"/>
                  </a:outerShdw>
                </a:effectLst>
                <a:latin typeface="Arial" charset="0"/>
                <a:cs typeface="Arial" charset="0"/>
              </a:rPr>
              <a:t>8. Final Gentile world kingdom (the Antichrist)</a:t>
            </a:r>
            <a:endParaRPr lang="en-US" sz="3000" b="1" dirty="0">
              <a:solidFill>
                <a:srgbClr val="000066"/>
              </a:solidFill>
              <a:effectLst>
                <a:outerShdw blurRad="38100" dist="38100" dir="2700000" algn="tl">
                  <a:srgbClr val="DDDDDD"/>
                </a:outerShdw>
              </a:effectLst>
              <a:latin typeface="Arial" charset="0"/>
              <a:cs typeface="Arial" charset="0"/>
            </a:endParaRPr>
          </a:p>
        </p:txBody>
      </p:sp>
      <p:sp>
        <p:nvSpPr>
          <p:cNvPr id="5120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4600" b="1" dirty="0">
                <a:solidFill>
                  <a:schemeClr val="bg1"/>
                </a:solidFill>
                <a:ea typeface="+mj-ea"/>
              </a:rPr>
              <a:t>Eight Successive </a:t>
            </a:r>
            <a:r>
              <a:rPr lang="en-US" sz="4600" b="1" dirty="0" smtClean="0">
                <a:solidFill>
                  <a:schemeClr val="bg1"/>
                </a:solidFill>
                <a:ea typeface="+mj-ea"/>
              </a:rPr>
              <a:t>Kingdoms (17:10-11) </a:t>
            </a:r>
            <a:endParaRPr lang="en-US" sz="4600" b="1" dirty="0">
              <a:solidFill>
                <a:schemeClr val="bg1"/>
              </a:solidFill>
              <a:ea typeface="+mj-ea"/>
            </a:endParaRPr>
          </a:p>
        </p:txBody>
      </p:sp>
      <p:sp>
        <p:nvSpPr>
          <p:cNvPr id="7" name="Text Box 89"/>
          <p:cNvSpPr txBox="1">
            <a:spLocks noChangeArrowheads="1"/>
          </p:cNvSpPr>
          <p:nvPr/>
        </p:nvSpPr>
        <p:spPr bwMode="auto">
          <a:xfrm>
            <a:off x="0" y="6248400"/>
            <a:ext cx="9143999" cy="646331"/>
          </a:xfrm>
          <a:prstGeom prst="rect">
            <a:avLst/>
          </a:prstGeom>
          <a:solidFill>
            <a:schemeClr val="tx1"/>
          </a:solidFill>
          <a:ln>
            <a:noFill/>
          </a:ln>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t>
            </a:r>
            <a:r>
              <a:rPr lang="en-US" sz="1800" dirty="0" smtClean="0">
                <a:solidFill>
                  <a:srgbClr val="FFFFFF"/>
                </a:solidFill>
              </a:rPr>
              <a:t>"A </a:t>
            </a:r>
            <a:r>
              <a:rPr lang="en-US" sz="1800" dirty="0">
                <a:solidFill>
                  <a:srgbClr val="FFFFFF"/>
                </a:solidFill>
              </a:rPr>
              <a:t>Critique of the Preterist View of Revelation 17:9-11 and Nero</a:t>
            </a:r>
            <a:r>
              <a:rPr lang="en-US" sz="1800" dirty="0" smtClean="0">
                <a:solidFill>
                  <a:srgbClr val="FFFFFF"/>
                </a:solidFill>
              </a:rPr>
              <a:t>," </a:t>
            </a:r>
            <a:r>
              <a:rPr lang="en-US" sz="1800" i="1" dirty="0">
                <a:solidFill>
                  <a:srgbClr val="FFFFFF"/>
                </a:solidFill>
              </a:rPr>
              <a:t>Bibliotheca Sacra 164 </a:t>
            </a:r>
            <a:r>
              <a:rPr lang="en-US" sz="1800" dirty="0" smtClean="0">
                <a:solidFill>
                  <a:srgbClr val="FFFFFF"/>
                </a:solidFill>
              </a:rPr>
              <a:t>(July-September 2007</a:t>
            </a:r>
            <a:r>
              <a:rPr lang="en-US" sz="1800" dirty="0">
                <a:solidFill>
                  <a:srgbClr val="FFFFFF"/>
                </a:solidFill>
              </a:rPr>
              <a:t>): 484 </a:t>
            </a:r>
            <a:endParaRPr lang="en-US" sz="1800" i="1" dirty="0" smtClean="0">
              <a:solidFill>
                <a:srgbClr val="FFFFFF"/>
              </a:solidFill>
              <a:latin typeface="Times New Roman" charset="0"/>
            </a:endParaRPr>
          </a:p>
        </p:txBody>
      </p:sp>
    </p:spTree>
    <p:extLst>
      <p:ext uri="{BB962C8B-B14F-4D97-AF65-F5344CB8AC3E}">
        <p14:creationId xmlns:p14="http://schemas.microsoft.com/office/powerpoint/2010/main" val="227188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31"/>
            <a:ext cx="8255398" cy="724021"/>
          </a:xfrm>
          <a:effectLst>
            <a:outerShdw blurRad="63500" dist="17961" dir="2700000" algn="ctr" rotWithShape="0">
              <a:schemeClr val="tx1">
                <a:alpha val="74998"/>
              </a:schemeClr>
            </a:outerShdw>
          </a:effectLst>
        </p:spPr>
        <p:txBody>
          <a:bodyPr/>
          <a:lstStyle/>
          <a:p>
            <a:pPr eaLnBrk="1" hangingPunct="1"/>
            <a:r>
              <a:rPr lang="en-US" sz="3200" b="1" i="1" dirty="0" smtClean="0">
                <a:solidFill>
                  <a:schemeClr val="bg1"/>
                </a:solidFill>
                <a:latin typeface="Arial" charset="0"/>
                <a:cs typeface="Arial" charset="0"/>
              </a:rPr>
              <a:t>Support for Successive Kingdoms View</a:t>
            </a:r>
            <a:endParaRPr lang="en-US" sz="3200" b="1" i="1" dirty="0">
              <a:solidFill>
                <a:schemeClr val="bg1"/>
              </a:solidFill>
              <a:latin typeface="Arial" charset="0"/>
              <a:cs typeface="Arial" charset="0"/>
            </a:endParaRPr>
          </a:p>
        </p:txBody>
      </p:sp>
      <p:sp>
        <p:nvSpPr>
          <p:cNvPr id="4" name="Text Box 1034"/>
          <p:cNvSpPr txBox="1">
            <a:spLocks noChangeArrowheads="1"/>
          </p:cNvSpPr>
          <p:nvPr/>
        </p:nvSpPr>
        <p:spPr bwMode="auto">
          <a:xfrm>
            <a:off x="8326783" y="0"/>
            <a:ext cx="817217" cy="833178"/>
          </a:xfrm>
          <a:prstGeom prst="rect">
            <a:avLst/>
          </a:prstGeom>
          <a:solidFill>
            <a:srgbClr val="000000"/>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479-480</a:t>
            </a:r>
            <a:endParaRPr lang="en-US" b="1" dirty="0">
              <a:solidFill>
                <a:srgbClr val="FFFFFF"/>
              </a:solidFill>
              <a:latin typeface="Arial" charset="0"/>
              <a:cs typeface="Arial" charset="0"/>
            </a:endParaRPr>
          </a:p>
        </p:txBody>
      </p:sp>
      <p:sp>
        <p:nvSpPr>
          <p:cNvPr id="5" name="Rectangle 2"/>
          <p:cNvSpPr txBox="1">
            <a:spLocks noChangeArrowheads="1"/>
          </p:cNvSpPr>
          <p:nvPr/>
        </p:nvSpPr>
        <p:spPr bwMode="auto">
          <a:xfrm>
            <a:off x="88200" y="762000"/>
            <a:ext cx="8915143" cy="532510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defTabSz="914400" eaLnBrk="1" hangingPunct="1"/>
            <a:r>
              <a:rPr lang="en-US" altLang="ja-JP" sz="3200" b="1" dirty="0" smtClean="0">
                <a:solidFill>
                  <a:srgbClr val="FFFFFF"/>
                </a:solidFill>
                <a:latin typeface="Arial" charset="0"/>
                <a:cs typeface="Arial" charset="0"/>
              </a:rPr>
              <a:t>"</a:t>
            </a:r>
            <a:r>
              <a:rPr lang="en-US" sz="3200" b="1" dirty="0" smtClean="0">
                <a:solidFill>
                  <a:srgbClr val="FFFFFF"/>
                </a:solidFill>
                <a:latin typeface="Arial" charset="0"/>
                <a:cs typeface="Arial" charset="0"/>
              </a:rPr>
              <a:t>The successive-kingdoms view avoids the nebulous nature of the symbolic view, is consistent with the Old Testament imagery from Daniel 7, and provides a consistent interpretation of the eight kings. For these reasons this is the preferred view. Therefore Revelation 17:9-11 offers no support for the early date of Revelation based on the idea that Nero is the sixth king.</a:t>
            </a:r>
            <a:r>
              <a:rPr lang="en-US" altLang="ja-JP" sz="3200" b="1" dirty="0" smtClean="0">
                <a:solidFill>
                  <a:srgbClr val="FFFFFF"/>
                </a:solidFill>
                <a:latin typeface="Arial" charset="0"/>
                <a:cs typeface="Arial" charset="0"/>
              </a:rPr>
              <a:t>"</a:t>
            </a:r>
            <a:r>
              <a:rPr lang="en-US" sz="3200" b="1" dirty="0" smtClean="0">
                <a:solidFill>
                  <a:srgbClr val="FFFFFF"/>
                </a:solidFill>
                <a:latin typeface="Arial" charset="0"/>
                <a:cs typeface="Arial" charset="0"/>
              </a:rPr>
              <a:t> </a:t>
            </a:r>
            <a:endParaRPr lang="en-US" sz="3200" b="1" dirty="0">
              <a:solidFill>
                <a:srgbClr val="FFFFFF"/>
              </a:solidFill>
              <a:latin typeface="Arial" charset="0"/>
              <a:cs typeface="Arial" charset="0"/>
            </a:endParaRPr>
          </a:p>
        </p:txBody>
      </p:sp>
      <p:sp>
        <p:nvSpPr>
          <p:cNvPr id="6" name="Text Box 89"/>
          <p:cNvSpPr txBox="1">
            <a:spLocks noChangeArrowheads="1"/>
          </p:cNvSpPr>
          <p:nvPr/>
        </p:nvSpPr>
        <p:spPr bwMode="auto">
          <a:xfrm>
            <a:off x="0" y="6248400"/>
            <a:ext cx="9143999" cy="646331"/>
          </a:xfrm>
          <a:prstGeom prst="rect">
            <a:avLst/>
          </a:prstGeom>
          <a:solidFill>
            <a:schemeClr val="tx1"/>
          </a:solidFill>
          <a:ln>
            <a:noFill/>
          </a:ln>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t>
            </a:r>
            <a:r>
              <a:rPr lang="en-US" sz="1800" dirty="0" smtClean="0">
                <a:solidFill>
                  <a:srgbClr val="FFFFFF"/>
                </a:solidFill>
              </a:rPr>
              <a:t>"A </a:t>
            </a:r>
            <a:r>
              <a:rPr lang="en-US" sz="1800" dirty="0">
                <a:solidFill>
                  <a:srgbClr val="FFFFFF"/>
                </a:solidFill>
              </a:rPr>
              <a:t>Critique of the Preterist View of Revelation 17:9-11 and Nero</a:t>
            </a:r>
            <a:r>
              <a:rPr lang="en-US" sz="1800" dirty="0" smtClean="0">
                <a:solidFill>
                  <a:srgbClr val="FFFFFF"/>
                </a:solidFill>
              </a:rPr>
              <a:t>," </a:t>
            </a:r>
            <a:r>
              <a:rPr lang="en-US" sz="1800" i="1" dirty="0">
                <a:solidFill>
                  <a:srgbClr val="FFFFFF"/>
                </a:solidFill>
              </a:rPr>
              <a:t>Bibliotheca Sacra 164 </a:t>
            </a:r>
            <a:r>
              <a:rPr lang="en-US" sz="1800" dirty="0" smtClean="0">
                <a:solidFill>
                  <a:srgbClr val="FFFFFF"/>
                </a:solidFill>
              </a:rPr>
              <a:t>(July-September 2007</a:t>
            </a:r>
            <a:r>
              <a:rPr lang="en-US" sz="1800" dirty="0">
                <a:solidFill>
                  <a:srgbClr val="FFFFFF"/>
                </a:solidFill>
              </a:rPr>
              <a:t>): 484 </a:t>
            </a:r>
            <a:endParaRPr lang="en-US" sz="1800" i="1" dirty="0" smtClean="0">
              <a:solidFill>
                <a:srgbClr val="FFFFFF"/>
              </a:solidFill>
              <a:latin typeface="Times New Roman" charset="0"/>
            </a:endParaRPr>
          </a:p>
        </p:txBody>
      </p:sp>
    </p:spTree>
    <p:extLst>
      <p:ext uri="{BB962C8B-B14F-4D97-AF65-F5344CB8AC3E}">
        <p14:creationId xmlns:p14="http://schemas.microsoft.com/office/powerpoint/2010/main" val="138129325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TextBox 11"/>
          <p:cNvSpPr txBox="1"/>
          <p:nvPr/>
        </p:nvSpPr>
        <p:spPr>
          <a:xfrm>
            <a:off x="2482850" y="119697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3" name="TextBox 12"/>
          <p:cNvSpPr txBox="1"/>
          <p:nvPr/>
        </p:nvSpPr>
        <p:spPr>
          <a:xfrm>
            <a:off x="1116013" y="952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 name="Title 1"/>
          <p:cNvSpPr>
            <a:spLocks noGrp="1"/>
          </p:cNvSpPr>
          <p:nvPr>
            <p:ph type="title"/>
          </p:nvPr>
        </p:nvSpPr>
        <p:spPr>
          <a:xfrm>
            <a:off x="107950" y="3573463"/>
            <a:ext cx="4176713" cy="954087"/>
          </a:xfrm>
        </p:spPr>
        <p:txBody>
          <a:bodyPr rtlCol="0">
            <a:spAutoFit/>
          </a:bodyPr>
          <a:lstStyle/>
          <a:p>
            <a:pPr algn="l">
              <a:defRPr/>
            </a:pPr>
            <a:r>
              <a:rPr lang="en-US" sz="2800" b="1" kern="1200" dirty="0" smtClean="0">
                <a:solidFill>
                  <a:schemeClr val="bg1"/>
                </a:solidFill>
                <a:latin typeface="Comic Sans MS" charset="0"/>
                <a:ea typeface="ＭＳ Ｐゴシック" charset="0"/>
              </a:rPr>
              <a:t>Control of the </a:t>
            </a:r>
            <a:r>
              <a:rPr lang="en-US" sz="2800" b="1" kern="1200" dirty="0">
                <a:solidFill>
                  <a:schemeClr val="bg1"/>
                </a:solidFill>
                <a:latin typeface="Comic Sans MS" charset="0"/>
                <a:ea typeface="ＭＳ Ｐゴシック" charset="0"/>
              </a:rPr>
              <a:t>World Political </a:t>
            </a:r>
            <a:r>
              <a:rPr lang="en-US" sz="2800" b="1" kern="1200" dirty="0" smtClean="0">
                <a:solidFill>
                  <a:schemeClr val="bg1"/>
                </a:solidFill>
                <a:latin typeface="Comic Sans MS" charset="0"/>
                <a:ea typeface="ＭＳ Ｐゴシック" charset="0"/>
              </a:rPr>
              <a:t>System:</a:t>
            </a:r>
            <a:endParaRPr lang="en-US" sz="2800" b="1" kern="1200" dirty="0">
              <a:solidFill>
                <a:schemeClr val="bg1"/>
              </a:solidFill>
              <a:latin typeface="Comic Sans MS" charset="0"/>
              <a:ea typeface="ＭＳ Ｐゴシック" charset="0"/>
            </a:endParaRPr>
          </a:p>
        </p:txBody>
      </p:sp>
      <p:sp>
        <p:nvSpPr>
          <p:cNvPr id="14" name="TextBox 13"/>
          <p:cNvSpPr txBox="1"/>
          <p:nvPr/>
        </p:nvSpPr>
        <p:spPr>
          <a:xfrm>
            <a:off x="3132138" y="2492375"/>
            <a:ext cx="1241425" cy="862013"/>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5" name="TextBox 14"/>
          <p:cNvSpPr txBox="1"/>
          <p:nvPr/>
        </p:nvSpPr>
        <p:spPr>
          <a:xfrm>
            <a:off x="6372225" y="2565400"/>
            <a:ext cx="1241425" cy="862013"/>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6" name="TextBox 15"/>
          <p:cNvSpPr txBox="1"/>
          <p:nvPr/>
        </p:nvSpPr>
        <p:spPr>
          <a:xfrm>
            <a:off x="8101013" y="496817"/>
            <a:ext cx="1239837"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7" name="TextBox 16"/>
          <p:cNvSpPr txBox="1"/>
          <p:nvPr/>
        </p:nvSpPr>
        <p:spPr>
          <a:xfrm>
            <a:off x="8101013" y="1560513"/>
            <a:ext cx="1239837"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8" name="TextBox 17"/>
          <p:cNvSpPr txBox="1"/>
          <p:nvPr/>
        </p:nvSpPr>
        <p:spPr>
          <a:xfrm>
            <a:off x="250825" y="76517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9" name="TextBox 18"/>
          <p:cNvSpPr txBox="1"/>
          <p:nvPr/>
        </p:nvSpPr>
        <p:spPr>
          <a:xfrm>
            <a:off x="3995738" y="3644900"/>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0" name="TextBox 19"/>
          <p:cNvSpPr txBox="1"/>
          <p:nvPr/>
        </p:nvSpPr>
        <p:spPr>
          <a:xfrm>
            <a:off x="-180975" y="184467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1" name="TextBox 20"/>
          <p:cNvSpPr txBox="1"/>
          <p:nvPr/>
        </p:nvSpPr>
        <p:spPr>
          <a:xfrm>
            <a:off x="6875463" y="3860800"/>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2" name="Title 1"/>
          <p:cNvSpPr txBox="1">
            <a:spLocks/>
          </p:cNvSpPr>
          <p:nvPr/>
        </p:nvSpPr>
        <p:spPr bwMode="auto">
          <a:xfrm>
            <a:off x="323850" y="4565650"/>
            <a:ext cx="2376488"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defTabSz="914400">
              <a:defRPr/>
            </a:pPr>
            <a:r>
              <a:rPr lang="en-US" sz="2800" b="1" u="sng" dirty="0" smtClean="0">
                <a:solidFill>
                  <a:srgbClr val="FFFF00"/>
                </a:solidFill>
                <a:effectLst>
                  <a:outerShdw blurRad="38100" dist="38100" dir="2700000" algn="tl">
                    <a:srgbClr val="000000">
                      <a:alpha val="43137"/>
                    </a:srgbClr>
                  </a:outerShdw>
                </a:effectLst>
                <a:latin typeface="Comic Sans MS" charset="0"/>
                <a:ea typeface="ＭＳ Ｐゴシック" charset="0"/>
              </a:rPr>
              <a:t>7 Heads</a:t>
            </a:r>
            <a:r>
              <a:rPr lang="en-US" sz="2800" b="1" u="sng" dirty="0" smtClean="0">
                <a:solidFill>
                  <a:srgbClr val="FFFFFF"/>
                </a:solidFill>
                <a:effectLst>
                  <a:outerShdw blurRad="38100" dist="38100" dir="2700000" algn="tl">
                    <a:srgbClr val="000000">
                      <a:alpha val="43137"/>
                    </a:srgbClr>
                  </a:outerShdw>
                </a:effectLst>
                <a:latin typeface="Comic Sans MS" charset="0"/>
                <a:ea typeface="ＭＳ Ｐゴシック" charset="0"/>
              </a:rPr>
              <a:t> </a:t>
            </a: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Roman</a:t>
            </a:r>
          </a:p>
          <a:p>
            <a:pPr algn="l" defTabSz="914400">
              <a:defRPr/>
            </a:pP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C</a:t>
            </a: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onsecutive</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P</a:t>
            </a: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ast </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17:9-11</a:t>
            </a:r>
            <a:endPar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endParaRP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defTabSz="914400">
              <a:defRPr/>
            </a:pPr>
            <a:r>
              <a:rPr lang="en-US" sz="2800" b="1" u="sng" dirty="0" smtClean="0">
                <a:solidFill>
                  <a:srgbClr val="FFFF00"/>
                </a:solidFill>
                <a:effectLst>
                  <a:outerShdw blurRad="38100" dist="38100" dir="2700000" algn="tl">
                    <a:srgbClr val="000000">
                      <a:alpha val="43137"/>
                    </a:srgbClr>
                  </a:outerShdw>
                </a:effectLst>
                <a:latin typeface="Comic Sans MS" charset="0"/>
                <a:ea typeface="ＭＳ Ｐゴシック" charset="0"/>
              </a:rPr>
              <a:t>10 Kings</a:t>
            </a:r>
            <a:r>
              <a:rPr lang="en-US" sz="2800" b="1" u="sng" dirty="0" smtClean="0">
                <a:solidFill>
                  <a:srgbClr val="FFFFFF"/>
                </a:solidFill>
                <a:effectLst>
                  <a:outerShdw blurRad="38100" dist="38100" dir="2700000" algn="tl">
                    <a:srgbClr val="000000">
                      <a:alpha val="43137"/>
                    </a:srgbClr>
                  </a:outerShdw>
                </a:effectLst>
                <a:latin typeface="Comic Sans MS" charset="0"/>
                <a:ea typeface="ＭＳ Ｐゴシック" charset="0"/>
              </a:rPr>
              <a:t> </a:t>
            </a: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Simultaneous</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a:t>
            </a: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uture </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17:12</a:t>
            </a:r>
            <a:endPar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endParaRP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defTabSz="914400">
              <a:defRPr/>
            </a:pPr>
            <a:r>
              <a:rPr lang="en-US" sz="2800" b="1" u="sng" dirty="0" smtClean="0">
                <a:solidFill>
                  <a:srgbClr val="FFFF00"/>
                </a:solidFill>
                <a:effectLst>
                  <a:outerShdw blurRad="38100" dist="38100" dir="2700000" algn="tl">
                    <a:srgbClr val="000000">
                      <a:alpha val="43137"/>
                    </a:srgbClr>
                  </a:outerShdw>
                </a:effectLst>
                <a:latin typeface="Comic Sans MS" charset="0"/>
                <a:ea typeface="ＭＳ Ｐゴシック" charset="0"/>
              </a:rPr>
              <a:t>Beast (8th King)</a:t>
            </a:r>
            <a:r>
              <a:rPr lang="en-US" sz="2800" b="1" u="sng" dirty="0" smtClean="0">
                <a:solidFill>
                  <a:srgbClr val="FFFFFF"/>
                </a:solidFill>
                <a:effectLst>
                  <a:outerShdw blurRad="38100" dist="38100" dir="2700000" algn="tl">
                    <a:srgbClr val="000000">
                      <a:alpha val="43137"/>
                    </a:srgbClr>
                  </a:outerShdw>
                </a:effectLst>
                <a:latin typeface="Comic Sans MS" charset="0"/>
                <a:ea typeface="ＭＳ Ｐゴシック" charset="0"/>
              </a:rPr>
              <a:t> </a:t>
            </a: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Controls 10 Kings</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a:t>
            </a: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uture </a:t>
            </a:r>
            <a:b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smtClean="0">
                <a:solidFill>
                  <a:srgbClr val="FFFFFF"/>
                </a:solidFill>
                <a:effectLst>
                  <a:outerShdw blurRad="38100" dist="38100" dir="2700000" algn="tl">
                    <a:srgbClr val="000000">
                      <a:alpha val="43137"/>
                    </a:srgbClr>
                  </a:outerShdw>
                </a:effectLst>
                <a:latin typeface="Comic Sans MS" charset="0"/>
                <a:ea typeface="ＭＳ Ｐゴシック" charset="0"/>
              </a:rPr>
              <a:t>17:13</a:t>
            </a:r>
            <a:endPar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endParaRP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9463" y="1924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398</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880760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1063845"/>
          </a:xfrm>
          <a:prstGeom prst="rect">
            <a:avLst/>
          </a:prstGeom>
          <a:solidFill>
            <a:srgbClr val="12124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Times New Roman" pitchFamily="-112" charset="0"/>
              <a:ea typeface="ＭＳ Ｐゴシック" charset="0"/>
              <a:cs typeface="ＭＳ Ｐゴシック" charset="0"/>
            </a:endParaRPr>
          </a:p>
        </p:txBody>
      </p:sp>
      <p:sp>
        <p:nvSpPr>
          <p:cNvPr id="2" name="Title 1"/>
          <p:cNvSpPr>
            <a:spLocks noGrp="1"/>
          </p:cNvSpPr>
          <p:nvPr>
            <p:ph type="title"/>
          </p:nvPr>
        </p:nvSpPr>
        <p:spPr>
          <a:xfrm>
            <a:off x="195390" y="119890"/>
            <a:ext cx="5449222" cy="731838"/>
          </a:xfrm>
        </p:spPr>
        <p:txBody>
          <a:bodyPr/>
          <a:lstStyle/>
          <a:p>
            <a:pPr algn="l">
              <a:defRPr/>
            </a:pPr>
            <a:r>
              <a:rPr lang="en-US" sz="3600" b="1" kern="1200" dirty="0" smtClean="0">
                <a:solidFill>
                  <a:schemeClr val="bg1"/>
                </a:solidFill>
                <a:latin typeface="Arial"/>
                <a:ea typeface="ＭＳ Ｐゴシック"/>
                <a:cs typeface="Arial"/>
              </a:rPr>
              <a:t>EU States</a:t>
            </a:r>
            <a:endParaRPr lang="en-US" sz="4800" dirty="0">
              <a:solidFill>
                <a:schemeClr val="bg1"/>
              </a:solidFill>
            </a:endParaRPr>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398</a:t>
            </a:r>
            <a:endParaRPr lang="en-US" b="1" dirty="0">
              <a:solidFill>
                <a:srgbClr val="FFFFFF"/>
              </a:solidFill>
              <a:latin typeface="Arial" charset="0"/>
              <a:cs typeface="Arial" charset="0"/>
            </a:endParaRPr>
          </a:p>
        </p:txBody>
      </p:sp>
      <p:pic>
        <p:nvPicPr>
          <p:cNvPr id="3" name="Picture 2" descr="rev 17 EU-stat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6355"/>
            <a:ext cx="9144000" cy="5891645"/>
          </a:xfrm>
          <a:prstGeom prst="rect">
            <a:avLst/>
          </a:prstGeom>
        </p:spPr>
      </p:pic>
      <p:sp>
        <p:nvSpPr>
          <p:cNvPr id="1038339" name="Line 5"/>
          <p:cNvSpPr>
            <a:spLocks noChangeShapeType="1"/>
          </p:cNvSpPr>
          <p:nvPr/>
        </p:nvSpPr>
        <p:spPr bwMode="auto">
          <a:xfrm>
            <a:off x="0" y="1011678"/>
            <a:ext cx="60198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69437162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37"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1430338"/>
            <a:ext cx="73929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338" name="WordArt 4"/>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38339" name="Line 5"/>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 name="Title 1"/>
          <p:cNvSpPr>
            <a:spLocks noGrp="1"/>
          </p:cNvSpPr>
          <p:nvPr>
            <p:ph type="title"/>
          </p:nvPr>
        </p:nvSpPr>
        <p:spPr>
          <a:xfrm>
            <a:off x="0" y="825500"/>
            <a:ext cx="9144000" cy="731838"/>
          </a:xfrm>
        </p:spPr>
        <p:txBody>
          <a:bodyPr/>
          <a:lstStyle/>
          <a:p>
            <a:pPr>
              <a:defRPr/>
            </a:pPr>
            <a:r>
              <a:rPr lang="en-US" sz="3200" b="1" kern="1200" dirty="0" smtClean="0">
                <a:solidFill>
                  <a:srgbClr val="000000"/>
                </a:solidFill>
                <a:latin typeface="Arial"/>
                <a:ea typeface="ＭＳ Ｐゴシック"/>
                <a:cs typeface="Arial"/>
              </a:rPr>
              <a:t>The European Parliament Official Stamp</a:t>
            </a:r>
            <a:endParaRPr lang="en-US" dirty="0"/>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398</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8623789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PostWarNewWor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0593"/>
            <a:ext cx="9184188" cy="5487408"/>
          </a:xfrm>
          <a:prstGeom prst="rect">
            <a:avLst/>
          </a:prstGeom>
        </p:spPr>
      </p:pic>
      <p:sp>
        <p:nvSpPr>
          <p:cNvPr id="198658" name="Rectangle 2"/>
          <p:cNvSpPr>
            <a:spLocks noGrp="1" noChangeArrowheads="1"/>
          </p:cNvSpPr>
          <p:nvPr>
            <p:ph type="title"/>
          </p:nvPr>
        </p:nvSpPr>
        <p:spPr>
          <a:xfrm>
            <a:off x="0" y="0"/>
            <a:ext cx="8427412" cy="1310125"/>
          </a:xfrm>
        </p:spPr>
        <p:txBody>
          <a:bodyPr/>
          <a:lstStyle/>
          <a:p>
            <a:pPr>
              <a:defRPr/>
            </a:pPr>
            <a:r>
              <a:rPr lang="en-US" sz="4000" b="1" dirty="0" smtClean="0">
                <a:solidFill>
                  <a:srgbClr val="000000"/>
                </a:solidFill>
                <a:latin typeface="Arial"/>
                <a:cs typeface="Arial"/>
              </a:rPr>
              <a:t>Proposed Post-War World II Map</a:t>
            </a:r>
          </a:p>
        </p:txBody>
      </p:sp>
      <p:sp>
        <p:nvSpPr>
          <p:cNvPr id="8" name="Text Box 37"/>
          <p:cNvSpPr txBox="1">
            <a:spLocks noChangeArrowheads="1"/>
          </p:cNvSpPr>
          <p:nvPr/>
        </p:nvSpPr>
        <p:spPr bwMode="auto">
          <a:xfrm>
            <a:off x="8413780"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398</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8200040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Rectangle 6"/>
          <p:cNvSpPr>
            <a:spLocks noGrp="1" noChangeArrowheads="1"/>
          </p:cNvSpPr>
          <p:nvPr>
            <p:ph type="ctrTitle"/>
          </p:nvPr>
        </p:nvSpPr>
        <p:spPr>
          <a:xfrm>
            <a:off x="685800" y="2286000"/>
            <a:ext cx="7772400" cy="1143000"/>
          </a:xfrm>
        </p:spPr>
        <p:txBody>
          <a:bodyPr/>
          <a:lstStyle/>
          <a:p>
            <a:pPr>
              <a:defRPr/>
            </a:pPr>
            <a:r>
              <a:rPr lang="en-US" dirty="0" smtClean="0">
                <a:cs typeface="+mj-cs"/>
              </a:rPr>
              <a:t>Characteristics of Babylon</a:t>
            </a:r>
          </a:p>
        </p:txBody>
      </p:sp>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102297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1" name="Text Box 9"/>
          <p:cNvSpPr txBox="1">
            <a:spLocks noChangeArrowheads="1"/>
          </p:cNvSpPr>
          <p:nvPr/>
        </p:nvSpPr>
        <p:spPr bwMode="auto">
          <a:xfrm>
            <a:off x="4211638" y="650875"/>
            <a:ext cx="4752975"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Babylon the Great</a:t>
            </a:r>
          </a:p>
          <a:p>
            <a:pPr algn="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of the End Times</a:t>
            </a:r>
          </a:p>
          <a:p>
            <a:pPr algn="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(Rev. 17–18)</a:t>
            </a:r>
          </a:p>
          <a:p>
            <a:pPr algn="r" defTabSz="914400" eaLnBrk="0" fontAlgn="base" hangingPunct="0">
              <a:spcBef>
                <a:spcPct val="0"/>
              </a:spcBef>
              <a:spcAft>
                <a:spcPct val="0"/>
              </a:spcAft>
              <a:defRPr/>
            </a:pPr>
            <a:endParaRPr lang="en-US" sz="4000" b="1" dirty="0">
              <a:solidFill>
                <a:srgbClr val="FFFFFF"/>
              </a:solidFill>
              <a:latin typeface="Arial"/>
              <a:ea typeface="ＭＳ Ｐゴシック" charset="0"/>
              <a:cs typeface="Arial"/>
            </a:endParaRPr>
          </a:p>
          <a:p>
            <a:pPr algn="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What are her key characteristics?</a:t>
            </a: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637462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1"/>
          <p:cNvSpPr>
            <a:spLocks noGrp="1"/>
          </p:cNvSpPr>
          <p:nvPr>
            <p:ph type="title" idx="4294967295"/>
          </p:nvPr>
        </p:nvSpPr>
        <p:spPr>
          <a:xfrm>
            <a:off x="0" y="0"/>
            <a:ext cx="9144000" cy="836613"/>
          </a:xfrm>
        </p:spPr>
        <p:txBody>
          <a:bodyPr/>
          <a:lstStyle/>
          <a:p>
            <a:r>
              <a:rPr lang="en-US">
                <a:solidFill>
                  <a:srgbClr val="FFFFFF"/>
                </a:solidFill>
                <a:latin typeface="Arial" charset="0"/>
                <a:ea typeface="ＭＳ Ｐゴシック" charset="0"/>
                <a:cs typeface="Arial" charset="0"/>
              </a:rPr>
              <a:t>The Book </a:t>
            </a:r>
            <a:r>
              <a:rPr lang="en-US" i="1">
                <a:solidFill>
                  <a:srgbClr val="FFFFFF"/>
                </a:solidFill>
                <a:latin typeface="Arial" charset="0"/>
                <a:ea typeface="ＭＳ Ｐゴシック" charset="0"/>
                <a:cs typeface="Arial" charset="0"/>
              </a:rPr>
              <a:t>Apostate</a:t>
            </a:r>
          </a:p>
        </p:txBody>
      </p:sp>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defTabSz="914400" eaLnBrk="1" hangingPunct="1">
              <a:defRPr/>
            </a:pPr>
            <a:r>
              <a:rPr lang="en-US" sz="3600" kern="0" dirty="0" smtClean="0">
                <a:solidFill>
                  <a:srgbClr val="E5E5FF"/>
                </a:solidFill>
                <a:latin typeface="Arial" charset="0"/>
                <a:cs typeface="Arial" charset="0"/>
              </a:rPr>
              <a:t>Kevin Swanson and his family</a:t>
            </a:r>
            <a:endParaRPr lang="en-US" sz="3600" kern="0" dirty="0">
              <a:solidFill>
                <a:srgbClr val="E5E5FF"/>
              </a:solidFill>
              <a:latin typeface="Arial" charset="0"/>
              <a:cs typeface="Arial" charset="0"/>
            </a:endParaRPr>
          </a:p>
        </p:txBody>
      </p:sp>
    </p:spTree>
    <p:extLst>
      <p:ext uri="{BB962C8B-B14F-4D97-AF65-F5344CB8AC3E}">
        <p14:creationId xmlns:p14="http://schemas.microsoft.com/office/powerpoint/2010/main" val="225772674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en-US" sz="3600" smtClean="0">
                <a:latin typeface="Arial"/>
                <a:cs typeface="Arial"/>
              </a:rPr>
              <a:t>Associations</a:t>
            </a:r>
          </a:p>
        </p:txBody>
      </p:sp>
      <p:grpSp>
        <p:nvGrpSpPr>
          <p:cNvPr id="6" name="Group 5"/>
          <p:cNvGrpSpPr/>
          <p:nvPr/>
        </p:nvGrpSpPr>
        <p:grpSpPr>
          <a:xfrm>
            <a:off x="1333500" y="5941864"/>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b="1" dirty="0">
                  <a:solidFill>
                    <a:srgbClr val="000000"/>
                  </a:solidFill>
                  <a:latin typeface="Arial"/>
                  <a:ea typeface="SimSun" charset="0"/>
                  <a:cs typeface="Arial"/>
                </a:rPr>
                <a:t>All Peoples of the Earth</a:t>
              </a:r>
            </a:p>
            <a:p>
              <a:pPr algn="ctr">
                <a:defRPr/>
              </a:pPr>
              <a:r>
                <a:rPr lang="en-US" altLang="zh-CN" sz="1600" b="1" dirty="0">
                  <a:solidFill>
                    <a:srgbClr val="000000"/>
                  </a:solidFill>
                  <a:latin typeface="Arial"/>
                  <a:ea typeface="SimSun" charset="0"/>
                  <a:cs typeface="Arial"/>
                </a:rPr>
                <a:t>(17:2, 15)</a:t>
              </a:r>
              <a:endParaRPr lang="en-US" altLang="zh-CN" sz="1800" dirty="0">
                <a:solidFill>
                  <a:srgbClr val="000000"/>
                </a:solidFill>
                <a:latin typeface="Arial"/>
                <a:ea typeface="SimSun" charset="0"/>
                <a:cs typeface="Arial"/>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grpSp>
      <p:grpSp>
        <p:nvGrpSpPr>
          <p:cNvPr id="2" name="Group 1"/>
          <p:cNvGrpSpPr/>
          <p:nvPr/>
        </p:nvGrpSpPr>
        <p:grpSpPr>
          <a:xfrm>
            <a:off x="1981200" y="1082675"/>
            <a:ext cx="5254625" cy="4795689"/>
            <a:chOff x="1981200" y="1082675"/>
            <a:chExt cx="5254625" cy="4795689"/>
          </a:xfrm>
        </p:grpSpPr>
        <p:sp>
          <p:nvSpPr>
            <p:cNvPr id="186375" name="Rectangle 7"/>
            <p:cNvSpPr>
              <a:spLocks noChangeArrowheads="1"/>
            </p:cNvSpPr>
            <p:nvPr/>
          </p:nvSpPr>
          <p:spPr bwMode="auto">
            <a:xfrm>
              <a:off x="1981200" y="5192564"/>
              <a:ext cx="5254625" cy="685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b="1">
                  <a:solidFill>
                    <a:srgbClr val="000000"/>
                  </a:solidFill>
                  <a:latin typeface="Arial"/>
                  <a:ea typeface="SimSun" charset="0"/>
                  <a:cs typeface="Arial"/>
                </a:rPr>
                <a:t>Kings of the Earth</a:t>
              </a:r>
            </a:p>
            <a:p>
              <a:pPr algn="ctr">
                <a:defRPr/>
              </a:pPr>
              <a:r>
                <a:rPr lang="en-US" altLang="zh-CN" sz="1600" b="1">
                  <a:solidFill>
                    <a:srgbClr val="000000"/>
                  </a:solidFill>
                  <a:latin typeface="Arial"/>
                  <a:ea typeface="SimSun" charset="0"/>
                  <a:cs typeface="Arial"/>
                </a:rPr>
                <a:t>(17:2)</a:t>
              </a:r>
              <a:endParaRPr lang="en-US" altLang="zh-CN" sz="1800">
                <a:solidFill>
                  <a:srgbClr val="000000"/>
                </a:solidFill>
                <a:latin typeface="Arial"/>
                <a:ea typeface="SimSun" charset="0"/>
                <a:cs typeface="Arial"/>
              </a:endParaRPr>
            </a:p>
          </p:txBody>
        </p:sp>
        <p:sp>
          <p:nvSpPr>
            <p:cNvPr id="186376" name="Line 8"/>
            <p:cNvSpPr>
              <a:spLocks noChangeShapeType="1"/>
            </p:cNvSpPr>
            <p:nvPr/>
          </p:nvSpPr>
          <p:spPr bwMode="auto">
            <a:xfrm>
              <a:off x="3184525" y="1082675"/>
              <a:ext cx="1588" cy="3959225"/>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sp>
          <p:nvSpPr>
            <p:cNvPr id="186378" name="Rectangle 10"/>
            <p:cNvSpPr>
              <a:spLocks noChangeArrowheads="1"/>
            </p:cNvSpPr>
            <p:nvPr/>
          </p:nvSpPr>
          <p:spPr bwMode="auto">
            <a:xfrm>
              <a:off x="2501900" y="3124200"/>
              <a:ext cx="1235075" cy="762000"/>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2000" b="1" i="1" dirty="0">
                  <a:solidFill>
                    <a:srgbClr val="000000"/>
                  </a:solidFill>
                  <a:latin typeface="Arial"/>
                  <a:ea typeface="SimSun" charset="0"/>
                  <a:cs typeface="Arial"/>
                </a:rPr>
                <a:t>rules over </a:t>
              </a:r>
              <a:r>
                <a:rPr lang="en-US" altLang="zh-CN" sz="1800" b="1" i="1" dirty="0">
                  <a:solidFill>
                    <a:srgbClr val="000000"/>
                  </a:solidFill>
                  <a:latin typeface="Arial"/>
                  <a:ea typeface="SimSun" charset="0"/>
                  <a:cs typeface="Arial"/>
                </a:rPr>
                <a:t>(17:2)</a:t>
              </a:r>
              <a:endParaRPr lang="en-US" altLang="zh-CN" sz="2000" b="1" dirty="0">
                <a:solidFill>
                  <a:srgbClr val="000000"/>
                </a:solidFill>
                <a:latin typeface="Arial"/>
                <a:ea typeface="SimSun" charset="0"/>
                <a:cs typeface="Arial"/>
              </a:endParaRPr>
            </a:p>
          </p:txBody>
        </p:sp>
      </p:grpSp>
      <p:grpSp>
        <p:nvGrpSpPr>
          <p:cNvPr id="5" name="Group 4"/>
          <p:cNvGrpSpPr/>
          <p:nvPr/>
        </p:nvGrpSpPr>
        <p:grpSpPr>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2000" b="1" i="1">
                  <a:solidFill>
                    <a:srgbClr val="000000"/>
                  </a:solidFill>
                  <a:latin typeface="Arial"/>
                  <a:ea typeface="SimSun" charset="0"/>
                  <a:cs typeface="Arial"/>
                </a:rPr>
                <a:t>later destroyed by beast</a:t>
              </a:r>
              <a:r>
                <a:rPr lang="en-US" altLang="zh-CN" sz="1800" b="1" i="1">
                  <a:solidFill>
                    <a:srgbClr val="000000"/>
                  </a:solidFill>
                  <a:latin typeface="Arial"/>
                  <a:ea typeface="SimSun" charset="0"/>
                  <a:cs typeface="Arial"/>
                </a:rPr>
                <a:t> (17:16)</a:t>
              </a:r>
              <a:endParaRPr lang="en-US" altLang="zh-CN" sz="2000" b="1">
                <a:solidFill>
                  <a:srgbClr val="000000"/>
                </a:solidFill>
                <a:latin typeface="Arial"/>
                <a:ea typeface="SimSun" charset="0"/>
                <a:cs typeface="Arial"/>
              </a:endParaRPr>
            </a:p>
          </p:txBody>
        </p:sp>
      </p:grpSp>
      <p:pic>
        <p:nvPicPr>
          <p:cNvPr id="186385"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23150" y="0"/>
            <a:ext cx="11874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3200" b="1">
                <a:solidFill>
                  <a:srgbClr val="FFFFFF"/>
                </a:solidFill>
                <a:latin typeface="Arial"/>
                <a:ea typeface="SimSun" charset="0"/>
                <a:cs typeface="Arial"/>
              </a:rPr>
              <a:t>End-Times Babylon (Prostitute)</a:t>
            </a:r>
          </a:p>
          <a:p>
            <a:pPr algn="ctr">
              <a:defRPr/>
            </a:pPr>
            <a:r>
              <a:rPr lang="en-US" altLang="zh-CN" sz="3200" b="1">
                <a:solidFill>
                  <a:srgbClr val="FFFFFF"/>
                </a:solidFill>
                <a:latin typeface="Arial"/>
                <a:ea typeface="SimSun" charset="0"/>
                <a:cs typeface="Arial"/>
              </a:rPr>
              <a:t>(17:1–19:2)</a:t>
            </a:r>
            <a:endParaRPr lang="en-US" altLang="zh-CN" sz="4000" b="1">
              <a:solidFill>
                <a:srgbClr val="000000"/>
              </a:solidFill>
              <a:latin typeface="Arial"/>
              <a:ea typeface="SimSun" charset="0"/>
              <a:cs typeface="Arial"/>
            </a:endParaRPr>
          </a:p>
        </p:txBody>
      </p:sp>
      <p:grpSp>
        <p:nvGrpSpPr>
          <p:cNvPr id="4" name="Group 3"/>
          <p:cNvGrpSpPr/>
          <p:nvPr/>
        </p:nvGrpSpPr>
        <p:grpSpPr>
          <a:xfrm>
            <a:off x="3471863" y="1219200"/>
            <a:ext cx="4268787" cy="3652838"/>
            <a:chOff x="3471863" y="1219200"/>
            <a:chExt cx="4268787" cy="3652838"/>
          </a:xfrm>
        </p:grpSpPr>
        <p:pic>
          <p:nvPicPr>
            <p:cNvPr id="186386"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3957638" y="2438400"/>
              <a:ext cx="2190750" cy="243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2000" b="1" i="1" dirty="0">
                  <a:solidFill>
                    <a:srgbClr val="000000"/>
                  </a:solidFill>
                  <a:latin typeface="Arial"/>
                  <a:ea typeface="SimSun" charset="0"/>
                  <a:cs typeface="Arial"/>
                </a:rPr>
                <a:t>at first</a:t>
              </a:r>
            </a:p>
            <a:p>
              <a:pPr algn="ctr">
                <a:defRPr/>
              </a:pPr>
              <a:r>
                <a:rPr lang="en-US" altLang="zh-CN" sz="2000" b="1" i="1" dirty="0">
                  <a:solidFill>
                    <a:srgbClr val="000000"/>
                  </a:solidFill>
                  <a:latin typeface="Arial"/>
                  <a:ea typeface="SimSun" charset="0"/>
                  <a:cs typeface="Arial"/>
                </a:rPr>
                <a:t>sits on </a:t>
              </a:r>
              <a:r>
                <a:rPr lang="en-US" altLang="zh-CN" sz="1800" b="1" i="1" dirty="0">
                  <a:solidFill>
                    <a:srgbClr val="000000"/>
                  </a:solidFill>
                  <a:latin typeface="Arial"/>
                  <a:ea typeface="SimSun" charset="0"/>
                  <a:cs typeface="Arial"/>
                </a:rPr>
                <a:t>(17:3)</a:t>
              </a:r>
              <a:endParaRPr lang="en-US" altLang="zh-CN" sz="2000" b="1" dirty="0">
                <a:solidFill>
                  <a:srgbClr val="000000"/>
                </a:solidFill>
                <a:latin typeface="Arial"/>
                <a:ea typeface="SimSun" charset="0"/>
                <a:cs typeface="Arial"/>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altLang="zh-CN" sz="2500" b="1" dirty="0">
                  <a:solidFill>
                    <a:srgbClr val="000000"/>
                  </a:solidFill>
                  <a:latin typeface="Arial"/>
                  <a:ea typeface="SimSun" charset="0"/>
                  <a:cs typeface="Arial"/>
                </a:rPr>
                <a:t>Beast:</a:t>
              </a:r>
            </a:p>
            <a:p>
              <a:pPr algn="ctr">
                <a:defRPr/>
              </a:pPr>
              <a:r>
                <a:rPr lang="en-US" altLang="zh-CN" sz="2500" b="1" dirty="0">
                  <a:solidFill>
                    <a:srgbClr val="000000"/>
                  </a:solidFill>
                  <a:latin typeface="Arial"/>
                  <a:ea typeface="SimSun" charset="0"/>
                  <a:cs typeface="Arial"/>
                </a:rPr>
                <a:t> 7 Heads</a:t>
              </a:r>
            </a:p>
            <a:p>
              <a:pPr algn="ctr">
                <a:defRPr/>
              </a:pPr>
              <a:r>
                <a:rPr lang="en-US" altLang="zh-CN" sz="2500" b="1" dirty="0">
                  <a:solidFill>
                    <a:srgbClr val="000000"/>
                  </a:solidFill>
                  <a:latin typeface="Arial"/>
                  <a:ea typeface="SimSun" charset="0"/>
                  <a:cs typeface="Arial"/>
                </a:rPr>
                <a:t> 10 Horns</a:t>
              </a:r>
              <a:endParaRPr lang="en-US" altLang="zh-CN" sz="1800" dirty="0">
                <a:solidFill>
                  <a:srgbClr val="000000"/>
                </a:solidFill>
                <a:latin typeface="Arial"/>
                <a:ea typeface="SimSun" charset="0"/>
                <a:cs typeface="Arial"/>
              </a:endParaRPr>
            </a:p>
            <a:p>
              <a:pPr algn="ctr">
                <a:defRPr/>
              </a:pPr>
              <a:r>
                <a:rPr lang="en-US" altLang="zh-CN" sz="1600" b="1" dirty="0">
                  <a:solidFill>
                    <a:srgbClr val="000000"/>
                  </a:solidFill>
                  <a:latin typeface="Arial"/>
                  <a:ea typeface="SimSun" charset="0"/>
                  <a:cs typeface="Arial"/>
                </a:rPr>
                <a:t>(17:3,12)</a:t>
              </a:r>
              <a:endParaRPr lang="en-US" sz="1600" b="1" dirty="0">
                <a:solidFill>
                  <a:srgbClr val="000000"/>
                </a:solidFill>
                <a:latin typeface="Arial"/>
                <a:ea typeface="SimSun" charset="0"/>
                <a:cs typeface="Arial"/>
              </a:endParaRPr>
            </a:p>
          </p:txBody>
        </p:sp>
      </p:grpSp>
      <p:sp>
        <p:nvSpPr>
          <p:cNvPr id="1029137" name="Text Box 37"/>
          <p:cNvSpPr txBox="1">
            <a:spLocks noChangeArrowheads="1"/>
          </p:cNvSpPr>
          <p:nvPr/>
        </p:nvSpPr>
        <p:spPr bwMode="auto">
          <a:xfrm>
            <a:off x="8485216" y="-26988"/>
            <a:ext cx="695270" cy="46384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chemeClr val="bg1"/>
                </a:solidFill>
                <a:latin typeface="Arial" charset="0"/>
                <a:cs typeface="Arial" charset="0"/>
              </a:rPr>
              <a:t>399</a:t>
            </a:r>
            <a:endParaRPr lang="en-US" b="1" dirty="0">
              <a:solidFill>
                <a:schemeClr val="bg1"/>
              </a:solidFill>
              <a:latin typeface="Arial" charset="0"/>
              <a:cs typeface="Arial" charset="0"/>
            </a:endParaRPr>
          </a:p>
        </p:txBody>
      </p:sp>
      <p:grpSp>
        <p:nvGrpSpPr>
          <p:cNvPr id="7" name="Group 6"/>
          <p:cNvGrpSpPr/>
          <p:nvPr/>
        </p:nvGrpSpPr>
        <p:grpSpPr>
          <a:xfrm>
            <a:off x="3646488" y="4623296"/>
            <a:ext cx="3330575" cy="569268"/>
            <a:chOff x="3646488" y="4623296"/>
            <a:chExt cx="3330575" cy="569268"/>
          </a:xfrm>
        </p:grpSpPr>
        <p:sp>
          <p:nvSpPr>
            <p:cNvPr id="186384" name="Line 16"/>
            <p:cNvSpPr>
              <a:spLocks noChangeShapeType="1"/>
            </p:cNvSpPr>
            <p:nvPr/>
          </p:nvSpPr>
          <p:spPr bwMode="auto">
            <a:xfrm>
              <a:off x="5003800" y="4659164"/>
              <a:ext cx="0" cy="533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sp>
          <p:nvSpPr>
            <p:cNvPr id="186383" name="Rectangle 15"/>
            <p:cNvSpPr>
              <a:spLocks noChangeArrowheads="1"/>
            </p:cNvSpPr>
            <p:nvPr/>
          </p:nvSpPr>
          <p:spPr bwMode="auto">
            <a:xfrm>
              <a:off x="3646488" y="4623296"/>
              <a:ext cx="3330575" cy="290513"/>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2000" b="1" i="1" dirty="0">
                  <a:solidFill>
                    <a:srgbClr val="000000"/>
                  </a:solidFill>
                  <a:latin typeface="Arial"/>
                  <a:ea typeface="SimSun" charset="0"/>
                  <a:cs typeface="Arial"/>
                </a:rPr>
                <a:t>desires to rule over</a:t>
              </a:r>
              <a:r>
                <a:rPr lang="en-US" altLang="zh-CN" sz="1800" b="1" i="1" dirty="0">
                  <a:solidFill>
                    <a:srgbClr val="000000"/>
                  </a:solidFill>
                  <a:latin typeface="Arial"/>
                  <a:ea typeface="SimSun" charset="0"/>
                  <a:cs typeface="Arial"/>
                </a:rPr>
                <a:t> (17:17)</a:t>
              </a:r>
              <a:endParaRPr lang="en-US" altLang="zh-CN" sz="2000" b="1" dirty="0">
                <a:solidFill>
                  <a:srgbClr val="000000"/>
                </a:solidFill>
                <a:latin typeface="Arial"/>
                <a:ea typeface="SimSun" charset="0"/>
                <a:cs typeface="Arial"/>
              </a:endParaRPr>
            </a:p>
          </p:txBody>
        </p:sp>
      </p:grpSp>
    </p:spTree>
    <p:extLst>
      <p:ext uri="{BB962C8B-B14F-4D97-AF65-F5344CB8AC3E}">
        <p14:creationId xmlns:p14="http://schemas.microsoft.com/office/powerpoint/2010/main" val="1021740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en-US" sz="3600" dirty="0" smtClean="0">
                <a:latin typeface="Arial"/>
                <a:cs typeface="Arial"/>
              </a:rPr>
              <a:t>Associations</a:t>
            </a:r>
          </a:p>
        </p:txBody>
      </p:sp>
      <p:grpSp>
        <p:nvGrpSpPr>
          <p:cNvPr id="5" name="Group 4"/>
          <p:cNvGrpSpPr/>
          <p:nvPr/>
        </p:nvGrpSpPr>
        <p:grpSpPr>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2000" b="1" i="1">
                  <a:solidFill>
                    <a:srgbClr val="000000"/>
                  </a:solidFill>
                  <a:latin typeface="Arial"/>
                  <a:ea typeface="SimSun" charset="0"/>
                  <a:cs typeface="Arial"/>
                </a:rPr>
                <a:t>later destroyed by beast</a:t>
              </a:r>
              <a:r>
                <a:rPr lang="en-US" altLang="zh-CN" sz="1800" b="1" i="1">
                  <a:solidFill>
                    <a:srgbClr val="000000"/>
                  </a:solidFill>
                  <a:latin typeface="Arial"/>
                  <a:ea typeface="SimSun" charset="0"/>
                  <a:cs typeface="Arial"/>
                </a:rPr>
                <a:t> (17:16)</a:t>
              </a:r>
              <a:endParaRPr lang="en-US" altLang="zh-CN" sz="2000" b="1">
                <a:solidFill>
                  <a:srgbClr val="000000"/>
                </a:solidFill>
                <a:latin typeface="Arial"/>
                <a:ea typeface="SimSun" charset="0"/>
                <a:cs typeface="Arial"/>
              </a:endParaRPr>
            </a:p>
          </p:txBody>
        </p:sp>
      </p:grpSp>
      <p:pic>
        <p:nvPicPr>
          <p:cNvPr id="186385"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23150" y="0"/>
            <a:ext cx="11874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3200" b="1">
                <a:solidFill>
                  <a:srgbClr val="FFFFFF"/>
                </a:solidFill>
                <a:latin typeface="Arial"/>
                <a:ea typeface="SimSun" charset="0"/>
                <a:cs typeface="Arial"/>
              </a:rPr>
              <a:t>End-Times Babylon (Prostitute)</a:t>
            </a:r>
          </a:p>
          <a:p>
            <a:pPr algn="ctr">
              <a:defRPr/>
            </a:pPr>
            <a:r>
              <a:rPr lang="en-US" altLang="zh-CN" sz="3200" b="1">
                <a:solidFill>
                  <a:srgbClr val="FFFFFF"/>
                </a:solidFill>
                <a:latin typeface="Arial"/>
                <a:ea typeface="SimSun" charset="0"/>
                <a:cs typeface="Arial"/>
              </a:rPr>
              <a:t>(17:1–19:2)</a:t>
            </a:r>
            <a:endParaRPr lang="en-US" altLang="zh-CN" sz="4000" b="1">
              <a:solidFill>
                <a:srgbClr val="000000"/>
              </a:solidFill>
              <a:latin typeface="Arial"/>
              <a:ea typeface="SimSun" charset="0"/>
              <a:cs typeface="Arial"/>
            </a:endParaRPr>
          </a:p>
        </p:txBody>
      </p:sp>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defRPr/>
            </a:pPr>
            <a:endParaRPr lang="en-US">
              <a:solidFill>
                <a:srgbClr val="000000"/>
              </a:solidFill>
              <a:latin typeface="Arial"/>
              <a:cs typeface="Arial"/>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a:defRPr/>
            </a:pPr>
            <a:r>
              <a:rPr lang="en-US" altLang="zh-CN" sz="2000" b="1" i="1" dirty="0">
                <a:solidFill>
                  <a:srgbClr val="000000"/>
                </a:solidFill>
                <a:latin typeface="Arial"/>
                <a:ea typeface="SimSun" charset="0"/>
                <a:cs typeface="Arial"/>
              </a:rPr>
              <a:t>at first</a:t>
            </a:r>
          </a:p>
          <a:p>
            <a:pPr algn="ctr">
              <a:defRPr/>
            </a:pPr>
            <a:r>
              <a:rPr lang="en-US" altLang="zh-CN" sz="2000" b="1" i="1" dirty="0">
                <a:solidFill>
                  <a:srgbClr val="000000"/>
                </a:solidFill>
                <a:latin typeface="Arial"/>
                <a:ea typeface="SimSun" charset="0"/>
                <a:cs typeface="Arial"/>
              </a:rPr>
              <a:t>sits on </a:t>
            </a:r>
            <a:r>
              <a:rPr lang="en-US" altLang="zh-CN" sz="1800" b="1" i="1" dirty="0">
                <a:solidFill>
                  <a:srgbClr val="000000"/>
                </a:solidFill>
                <a:latin typeface="Arial"/>
                <a:ea typeface="SimSun" charset="0"/>
                <a:cs typeface="Arial"/>
              </a:rPr>
              <a:t>(17:3)</a:t>
            </a:r>
            <a:endParaRPr lang="en-US" altLang="zh-CN" sz="2000" b="1" dirty="0">
              <a:solidFill>
                <a:srgbClr val="000000"/>
              </a:solidFill>
              <a:latin typeface="Arial"/>
              <a:ea typeface="SimSun" charset="0"/>
              <a:cs typeface="Arial"/>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altLang="zh-CN" sz="2500" b="1" dirty="0">
                <a:solidFill>
                  <a:srgbClr val="000000"/>
                </a:solidFill>
                <a:latin typeface="Arial"/>
                <a:ea typeface="SimSun" charset="0"/>
                <a:cs typeface="Arial"/>
              </a:rPr>
              <a:t>Beast:</a:t>
            </a:r>
          </a:p>
          <a:p>
            <a:pPr algn="ctr">
              <a:defRPr/>
            </a:pPr>
            <a:r>
              <a:rPr lang="en-US" altLang="zh-CN" sz="2500" b="1" dirty="0">
                <a:solidFill>
                  <a:srgbClr val="000000"/>
                </a:solidFill>
                <a:latin typeface="Arial"/>
                <a:ea typeface="SimSun" charset="0"/>
                <a:cs typeface="Arial"/>
              </a:rPr>
              <a:t> 7 Heads</a:t>
            </a:r>
          </a:p>
          <a:p>
            <a:pPr algn="ctr">
              <a:defRPr/>
            </a:pPr>
            <a:r>
              <a:rPr lang="en-US" altLang="zh-CN" sz="2500" b="1" dirty="0">
                <a:solidFill>
                  <a:srgbClr val="000000"/>
                </a:solidFill>
                <a:latin typeface="Arial"/>
                <a:ea typeface="SimSun" charset="0"/>
                <a:cs typeface="Arial"/>
              </a:rPr>
              <a:t> 10 Horns</a:t>
            </a:r>
            <a:endParaRPr lang="en-US" altLang="zh-CN" sz="1800" dirty="0">
              <a:solidFill>
                <a:srgbClr val="000000"/>
              </a:solidFill>
              <a:latin typeface="Arial"/>
              <a:ea typeface="SimSun" charset="0"/>
              <a:cs typeface="Arial"/>
            </a:endParaRPr>
          </a:p>
          <a:p>
            <a:pPr algn="ctr">
              <a:defRPr/>
            </a:pPr>
            <a:r>
              <a:rPr lang="en-US" altLang="zh-CN" sz="1600" b="1" dirty="0">
                <a:solidFill>
                  <a:srgbClr val="000000"/>
                </a:solidFill>
                <a:latin typeface="Arial"/>
                <a:ea typeface="SimSun" charset="0"/>
                <a:cs typeface="Arial"/>
              </a:rPr>
              <a:t>(17:3,12)</a:t>
            </a:r>
            <a:endParaRPr lang="en-US" sz="1600" b="1" dirty="0">
              <a:solidFill>
                <a:srgbClr val="000000"/>
              </a:solidFill>
              <a:latin typeface="Arial"/>
              <a:ea typeface="SimSun" charset="0"/>
              <a:cs typeface="Arial"/>
            </a:endParaRPr>
          </a:p>
        </p:txBody>
      </p:sp>
      <p:sp>
        <p:nvSpPr>
          <p:cNvPr id="1029137" name="Text Box 37"/>
          <p:cNvSpPr txBox="1">
            <a:spLocks noChangeArrowheads="1"/>
          </p:cNvSpPr>
          <p:nvPr/>
        </p:nvSpPr>
        <p:spPr bwMode="auto">
          <a:xfrm>
            <a:off x="8485216" y="-26988"/>
            <a:ext cx="695270" cy="46384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chemeClr val="bg1"/>
                </a:solidFill>
                <a:latin typeface="Arial" charset="0"/>
                <a:cs typeface="Arial" charset="0"/>
              </a:rPr>
              <a:t>399</a:t>
            </a:r>
            <a:endParaRPr lang="en-US" b="1" dirty="0">
              <a:solidFill>
                <a:schemeClr val="bg1"/>
              </a:solidFill>
              <a:latin typeface="Arial" charset="0"/>
              <a:cs typeface="Arial" charset="0"/>
            </a:endParaRPr>
          </a:p>
        </p:txBody>
      </p:sp>
      <p:pic>
        <p:nvPicPr>
          <p:cNvPr id="3" name="Picture 2"/>
          <p:cNvPicPr>
            <a:picLocks noChangeAspect="1"/>
          </p:cNvPicPr>
          <p:nvPr/>
        </p:nvPicPr>
        <p:blipFill>
          <a:blip r:embed="rId4"/>
          <a:stretch>
            <a:fillRect/>
          </a:stretch>
        </p:blipFill>
        <p:spPr>
          <a:xfrm>
            <a:off x="1191437" y="2626746"/>
            <a:ext cx="5014392" cy="4570260"/>
          </a:xfrm>
          <a:prstGeom prst="rect">
            <a:avLst/>
          </a:prstGeom>
        </p:spPr>
      </p:pic>
    </p:spTree>
    <p:extLst>
      <p:ext uri="{BB962C8B-B14F-4D97-AF65-F5344CB8AC3E}">
        <p14:creationId xmlns:p14="http://schemas.microsoft.com/office/powerpoint/2010/main" val="3608032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615" y="-1"/>
            <a:ext cx="9285104" cy="6973324"/>
          </a:xfrm>
          <a:prstGeom prst="rect">
            <a:avLst/>
          </a:prstGeom>
        </p:spPr>
      </p:pic>
      <p:sp>
        <p:nvSpPr>
          <p:cNvPr id="187394" name="Rectangle 2"/>
          <p:cNvSpPr>
            <a:spLocks noGrp="1" noChangeArrowheads="1"/>
          </p:cNvSpPr>
          <p:nvPr>
            <p:ph type="title"/>
          </p:nvPr>
        </p:nvSpPr>
        <p:spPr>
          <a:xfrm>
            <a:off x="9669" y="0"/>
            <a:ext cx="4290431" cy="1886225"/>
          </a:xfrm>
          <a:noFill/>
          <a:ln>
            <a:noFill/>
          </a:ln>
          <a:effectLst/>
        </p:spPr>
        <p:txBody>
          <a:bodyPr/>
          <a:lstStyle/>
          <a:p>
            <a:pPr>
              <a:spcBef>
                <a:spcPct val="20000"/>
              </a:spcBef>
            </a:pPr>
            <a:r>
              <a:rPr lang="en-US" b="1" kern="1200" dirty="0">
                <a:solidFill>
                  <a:srgbClr val="FFFFFF"/>
                </a:solidFill>
                <a:effectLst>
                  <a:glow rad="304800">
                    <a:schemeClr val="tx1"/>
                  </a:glow>
                </a:effectLst>
                <a:latin typeface="Arial"/>
                <a:ea typeface="ＭＳ Ｐゴシック"/>
                <a:cs typeface="Arial"/>
              </a:rPr>
              <a:t>Views on End Times </a:t>
            </a:r>
            <a:r>
              <a:rPr lang="en-US" b="1" kern="1200" dirty="0" smtClean="0">
                <a:solidFill>
                  <a:srgbClr val="FFFFFF"/>
                </a:solidFill>
                <a:effectLst>
                  <a:glow rad="304800">
                    <a:schemeClr val="tx1"/>
                  </a:glow>
                </a:effectLst>
                <a:latin typeface="Arial"/>
                <a:ea typeface="ＭＳ Ｐゴシック"/>
                <a:cs typeface="Arial"/>
              </a:rPr>
              <a:t>Babylon (The Harlot)</a:t>
            </a:r>
            <a:endParaRPr lang="en-US" b="1" kern="1200" dirty="0">
              <a:solidFill>
                <a:srgbClr val="FFFFFF"/>
              </a:solidFill>
              <a:effectLst>
                <a:glow rad="304800">
                  <a:schemeClr val="tx1"/>
                </a:glow>
              </a:effectLst>
              <a:latin typeface="Arial"/>
              <a:ea typeface="ＭＳ Ｐゴシック"/>
              <a:cs typeface="Arial"/>
            </a:endParaRPr>
          </a:p>
        </p:txBody>
      </p:sp>
      <p:sp>
        <p:nvSpPr>
          <p:cNvPr id="1032196" name="Text Box 37"/>
          <p:cNvSpPr txBox="1">
            <a:spLocks noChangeArrowheads="1"/>
          </p:cNvSpPr>
          <p:nvPr/>
        </p:nvSpPr>
        <p:spPr bwMode="auto">
          <a:xfrm>
            <a:off x="8414214" y="841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400</a:t>
            </a:r>
            <a:endParaRPr lang="en-US" b="1" dirty="0">
              <a:solidFill>
                <a:srgbClr val="FFFFFF"/>
              </a:solidFill>
              <a:latin typeface="Arial" charset="0"/>
              <a:cs typeface="Arial" charset="0"/>
            </a:endParaRPr>
          </a:p>
        </p:txBody>
      </p:sp>
      <p:sp>
        <p:nvSpPr>
          <p:cNvPr id="7" name="Rectangle 5"/>
          <p:cNvSpPr txBox="1">
            <a:spLocks noChangeArrowheads="1"/>
          </p:cNvSpPr>
          <p:nvPr/>
        </p:nvSpPr>
        <p:spPr bwMode="auto">
          <a:xfrm>
            <a:off x="236538" y="3822700"/>
            <a:ext cx="8915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defTabSz="914400">
              <a:defRPr/>
            </a:pPr>
            <a:r>
              <a:rPr lang="en-US" b="1" dirty="0" smtClean="0">
                <a:solidFill>
                  <a:srgbClr val="FFFFFF"/>
                </a:solidFill>
                <a:effectLst>
                  <a:glow rad="304800">
                    <a:schemeClr val="tx1"/>
                  </a:glow>
                </a:effectLst>
                <a:latin typeface="Arial"/>
                <a:ea typeface="ＭＳ Ｐゴシック"/>
                <a:cs typeface="Arial"/>
              </a:rPr>
              <a:t>The </a:t>
            </a:r>
            <a:r>
              <a:rPr lang="en-US" b="1" dirty="0" smtClean="0">
                <a:solidFill>
                  <a:srgbClr val="FFFF00"/>
                </a:solidFill>
                <a:effectLst>
                  <a:glow rad="304800">
                    <a:schemeClr val="tx1"/>
                  </a:glow>
                </a:effectLst>
                <a:latin typeface="Arial"/>
                <a:ea typeface="ＭＳ Ｐゴシック"/>
                <a:cs typeface="Arial"/>
              </a:rPr>
              <a:t>World System</a:t>
            </a:r>
          </a:p>
          <a:p>
            <a:pPr defTabSz="914400">
              <a:defRPr/>
            </a:pPr>
            <a:r>
              <a:rPr lang="en-US" b="1" dirty="0" smtClean="0">
                <a:solidFill>
                  <a:srgbClr val="FFFFFF"/>
                </a:solidFill>
                <a:effectLst>
                  <a:glow rad="304800">
                    <a:schemeClr val="tx1"/>
                  </a:glow>
                </a:effectLst>
                <a:latin typeface="Arial"/>
                <a:ea typeface="ＭＳ Ｐゴシック"/>
                <a:cs typeface="Arial"/>
              </a:rPr>
              <a:t>A </a:t>
            </a:r>
            <a:r>
              <a:rPr lang="en-US" b="1" dirty="0" smtClean="0">
                <a:solidFill>
                  <a:srgbClr val="FFFF00"/>
                </a:solidFill>
                <a:effectLst>
                  <a:glow rad="304800">
                    <a:schemeClr val="tx1"/>
                  </a:glow>
                </a:effectLst>
                <a:latin typeface="Arial"/>
                <a:ea typeface="ＭＳ Ｐゴシック"/>
                <a:cs typeface="Arial"/>
              </a:rPr>
              <a:t>Religion</a:t>
            </a:r>
            <a:r>
              <a:rPr lang="en-US" b="1" dirty="0" smtClean="0">
                <a:solidFill>
                  <a:srgbClr val="FFFFFF"/>
                </a:solidFill>
                <a:effectLst>
                  <a:glow rad="304800">
                    <a:schemeClr val="tx1"/>
                  </a:glow>
                </a:effectLst>
                <a:latin typeface="Arial"/>
                <a:ea typeface="ＭＳ Ｐゴシック"/>
                <a:cs typeface="Arial"/>
              </a:rPr>
              <a:t> (Islam, Catholics, Astrology, One World Religion/New Age)</a:t>
            </a:r>
          </a:p>
          <a:p>
            <a:pPr defTabSz="914400">
              <a:defRPr/>
            </a:pPr>
            <a:r>
              <a:rPr lang="en-US" b="1" dirty="0" smtClean="0">
                <a:solidFill>
                  <a:srgbClr val="FFFFFF"/>
                </a:solidFill>
                <a:effectLst>
                  <a:glow rad="304800">
                    <a:schemeClr val="tx1"/>
                  </a:glow>
                </a:effectLst>
                <a:latin typeface="Arial"/>
                <a:ea typeface="ＭＳ Ｐゴシック"/>
                <a:cs typeface="Arial"/>
              </a:rPr>
              <a:t>A </a:t>
            </a:r>
            <a:r>
              <a:rPr lang="en-US" b="1" dirty="0" smtClean="0">
                <a:solidFill>
                  <a:srgbClr val="FFFF00"/>
                </a:solidFill>
                <a:effectLst>
                  <a:glow rad="304800">
                    <a:schemeClr val="tx1"/>
                  </a:glow>
                </a:effectLst>
                <a:latin typeface="Arial"/>
                <a:ea typeface="ＭＳ Ｐゴシック"/>
                <a:cs typeface="Arial"/>
              </a:rPr>
              <a:t>City</a:t>
            </a:r>
            <a:r>
              <a:rPr lang="en-US" b="1" dirty="0" smtClean="0">
                <a:solidFill>
                  <a:srgbClr val="FFFFFF"/>
                </a:solidFill>
                <a:effectLst>
                  <a:glow rad="304800">
                    <a:schemeClr val="tx1"/>
                  </a:glow>
                </a:effectLst>
                <a:latin typeface="Arial"/>
                <a:ea typeface="ＭＳ Ｐゴシック"/>
                <a:cs typeface="Arial"/>
              </a:rPr>
              <a:t> (Babylon, Rome, Jerusalem)</a:t>
            </a:r>
          </a:p>
          <a:p>
            <a:pPr defTabSz="914400">
              <a:defRPr/>
            </a:pPr>
            <a:r>
              <a:rPr lang="en-US" b="1" dirty="0" smtClean="0">
                <a:solidFill>
                  <a:srgbClr val="FFFFFF"/>
                </a:solidFill>
                <a:effectLst>
                  <a:glow rad="304800">
                    <a:schemeClr val="tx1"/>
                  </a:glow>
                </a:effectLst>
                <a:latin typeface="Arial"/>
                <a:ea typeface="ＭＳ Ｐゴシック"/>
                <a:cs typeface="Arial"/>
              </a:rPr>
              <a:t>A </a:t>
            </a:r>
            <a:r>
              <a:rPr lang="en-US" b="1" dirty="0" smtClean="0">
                <a:solidFill>
                  <a:srgbClr val="FFFF00"/>
                </a:solidFill>
                <a:effectLst>
                  <a:glow rad="304800">
                    <a:schemeClr val="tx1"/>
                  </a:glow>
                </a:effectLst>
                <a:latin typeface="Arial"/>
                <a:ea typeface="ＭＳ Ｐゴシック"/>
                <a:cs typeface="Arial"/>
              </a:rPr>
              <a:t>Nation</a:t>
            </a:r>
          </a:p>
        </p:txBody>
      </p:sp>
    </p:spTree>
    <p:extLst>
      <p:ext uri="{BB962C8B-B14F-4D97-AF65-F5344CB8AC3E}">
        <p14:creationId xmlns:p14="http://schemas.microsoft.com/office/powerpoint/2010/main" val="998810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41" name="Picture 3" descr="Struggleover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5175" y="0"/>
            <a:ext cx="4605338"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2"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4972050"/>
            <a:ext cx="25146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243" name="Picture 6" descr="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6482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Rectangle 2"/>
          <p:cNvSpPr>
            <a:spLocks noGrp="1" noChangeArrowheads="1"/>
          </p:cNvSpPr>
          <p:nvPr>
            <p:ph type="title"/>
          </p:nvPr>
        </p:nvSpPr>
        <p:spPr>
          <a:xfrm>
            <a:off x="179388" y="188913"/>
            <a:ext cx="7772400" cy="1143000"/>
          </a:xfrm>
          <a:effectLst>
            <a:outerShdw blurRad="63500" dist="38099" dir="2700000" algn="ctr" rotWithShape="0">
              <a:schemeClr val="tx1">
                <a:alpha val="74998"/>
              </a:schemeClr>
            </a:outerShdw>
          </a:effectLst>
        </p:spPr>
        <p:txBody>
          <a:bodyPr/>
          <a:lstStyle/>
          <a:p>
            <a:pPr algn="l">
              <a:defRPr/>
            </a:pPr>
            <a:r>
              <a:rPr lang="en-US" dirty="0" smtClean="0">
                <a:solidFill>
                  <a:srgbClr val="FFFFFF"/>
                </a:solidFill>
                <a:latin typeface="Arial"/>
                <a:cs typeface="Arial"/>
              </a:rPr>
              <a:t>Is Babylon the…</a:t>
            </a:r>
            <a:endParaRPr lang="en-US" dirty="0" smtClean="0">
              <a:latin typeface="Arial"/>
              <a:cs typeface="Arial"/>
            </a:endParaRPr>
          </a:p>
        </p:txBody>
      </p:sp>
      <p:pic>
        <p:nvPicPr>
          <p:cNvPr id="189451"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124200"/>
            <a:ext cx="252253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9455"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6363" y="3429000"/>
            <a:ext cx="26193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24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400</a:t>
            </a:r>
            <a:endParaRPr lang="en-US" b="1" dirty="0">
              <a:solidFill>
                <a:srgbClr val="FFFFFF"/>
              </a:solidFill>
              <a:latin typeface="Arial" charset="0"/>
              <a:cs typeface="Arial" charset="0"/>
            </a:endParaRPr>
          </a:p>
        </p:txBody>
      </p:sp>
      <p:pic>
        <p:nvPicPr>
          <p:cNvPr id="1034248" name="Picture 2" descr="greed see through money over eyes.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502400" y="3357563"/>
            <a:ext cx="2627313"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49" name="WordArt 10"/>
          <p:cNvSpPr>
            <a:spLocks noChangeArrowheads="1" noChangeShapeType="1" noTextEdit="1"/>
          </p:cNvSpPr>
          <p:nvPr/>
        </p:nvSpPr>
        <p:spPr bwMode="auto">
          <a:xfrm>
            <a:off x="1476375" y="1628775"/>
            <a:ext cx="6551613" cy="3887788"/>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World System?</a:t>
            </a:r>
          </a:p>
        </p:txBody>
      </p:sp>
    </p:spTree>
    <p:extLst>
      <p:ext uri="{BB962C8B-B14F-4D97-AF65-F5344CB8AC3E}">
        <p14:creationId xmlns:p14="http://schemas.microsoft.com/office/powerpoint/2010/main" val="25688827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94"/>
            <a:ext cx="9165028" cy="6840605"/>
          </a:xfrm>
          <a:prstGeom prst="rect">
            <a:avLst/>
          </a:prstGeom>
        </p:spPr>
      </p:pic>
      <p:sp>
        <p:nvSpPr>
          <p:cNvPr id="887810" name="Rectangle 1026"/>
          <p:cNvSpPr>
            <a:spLocks noGrp="1" noChangeArrowheads="1"/>
          </p:cNvSpPr>
          <p:nvPr>
            <p:ph type="ctrTitle"/>
          </p:nvPr>
        </p:nvSpPr>
        <p:spPr>
          <a:xfrm>
            <a:off x="1" y="102605"/>
            <a:ext cx="8009466" cy="1434095"/>
          </a:xfrm>
          <a:noFill/>
          <a:effectLst>
            <a:outerShdw blurRad="63500" dist="35921" dir="2700000" algn="ctr" rotWithShape="0">
              <a:schemeClr val="tx2">
                <a:alpha val="74998"/>
              </a:schemeClr>
            </a:outerShdw>
          </a:effectLst>
        </p:spPr>
        <p:txBody>
          <a:bodyPr/>
          <a:lstStyle/>
          <a:p>
            <a:pPr>
              <a:defRPr/>
            </a:pPr>
            <a:r>
              <a:rPr lang="en-US" sz="4000" b="1" dirty="0" smtClean="0">
                <a:effectLst>
                  <a:outerShdw blurRad="38100" dist="38100" dir="2700000" algn="tl">
                    <a:srgbClr val="000000">
                      <a:alpha val="43137"/>
                    </a:srgbClr>
                  </a:outerShdw>
                </a:effectLst>
                <a:latin typeface="Arial" charset="0"/>
                <a:ea typeface="ＭＳ Ｐゴシック" charset="0"/>
                <a:cs typeface="ＭＳ Ｐゴシック" charset="0"/>
              </a:rPr>
              <a:t>But Babylon Will Be Ruined in One Hour by Fire (18:10, 17, 19)</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406</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Pt. 6</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FFFFFF"/>
                </a:solidFill>
              </a:rPr>
              <a:t>"In one hour such great </a:t>
            </a:r>
            <a:r>
              <a:rPr lang="en-US" sz="3200" b="1" dirty="0">
                <a:solidFill>
                  <a:srgbClr val="FFFFFF"/>
                </a:solidFill>
              </a:rPr>
              <a:t>wealth </a:t>
            </a:r>
            <a:r>
              <a:rPr lang="en-US" sz="3200" b="1" dirty="0" smtClean="0">
                <a:solidFill>
                  <a:srgbClr val="FFFFFF"/>
                </a:solidFill>
              </a:rPr>
              <a:t>has been brought to ruin!</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 </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NIV</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4"/>
          <p:cNvSpPr txBox="1">
            <a:spLocks noChangeArrowheads="1"/>
          </p:cNvSpPr>
          <p:nvPr/>
        </p:nvSpPr>
        <p:spPr bwMode="auto">
          <a:xfrm rot="20847923">
            <a:off x="362635" y="1917866"/>
            <a:ext cx="5430027" cy="2590917"/>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dirty="0">
                <a:solidFill>
                  <a:srgbClr val="FFFFFF"/>
                </a:solidFill>
              </a:rPr>
              <a:t>H</a:t>
            </a:r>
            <a:r>
              <a:rPr lang="en-US" sz="3200" dirty="0" smtClean="0">
                <a:solidFill>
                  <a:srgbClr val="FFFFFF"/>
                </a:solidFill>
              </a:rPr>
              <a:t>ow can people who are part of the world system stand off and mourn the demise of the world system (18:9-11)?</a:t>
            </a:r>
            <a:endParaRPr lang="en-US" sz="3200" dirty="0" smtClean="0"/>
          </a:p>
        </p:txBody>
      </p:sp>
    </p:spTree>
    <p:extLst>
      <p:ext uri="{BB962C8B-B14F-4D97-AF65-F5344CB8AC3E}">
        <p14:creationId xmlns:p14="http://schemas.microsoft.com/office/powerpoint/2010/main" val="2113030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932"/>
            <a:ext cx="9144000" cy="6855354"/>
          </a:xfrm>
          <a:prstGeom prst="rect">
            <a:avLst/>
          </a:prstGeom>
        </p:spPr>
      </p:pic>
      <p:sp>
        <p:nvSpPr>
          <p:cNvPr id="6" name="Rectangle 1026"/>
          <p:cNvSpPr txBox="1">
            <a:spLocks noChangeArrowheads="1"/>
          </p:cNvSpPr>
          <p:nvPr/>
        </p:nvSpPr>
        <p:spPr bwMode="auto">
          <a:xfrm>
            <a:off x="5263591" y="298850"/>
            <a:ext cx="3763672" cy="6559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smtClean="0">
                <a:solidFill>
                  <a:srgbClr val="FFFFFF"/>
                </a:solidFill>
                <a:effectLst>
                  <a:glow rad="139700">
                    <a:srgbClr val="000000"/>
                  </a:glow>
                </a:effectLst>
              </a:rPr>
              <a:t>"Then </a:t>
            </a:r>
            <a:r>
              <a:rPr lang="en-US" sz="2800" b="1" dirty="0">
                <a:solidFill>
                  <a:srgbClr val="FFFFFF"/>
                </a:solidFill>
                <a:effectLst>
                  <a:glow rad="139700">
                    <a:srgbClr val="000000"/>
                  </a:glow>
                </a:effectLst>
              </a:rPr>
              <a:t>the thunder crashed and rolled, and lightning flashed. And a great </a:t>
            </a:r>
            <a:r>
              <a:rPr lang="en-US" sz="2800" b="1" dirty="0">
                <a:solidFill>
                  <a:srgbClr val="FFFF00"/>
                </a:solidFill>
                <a:effectLst>
                  <a:glow rad="139700">
                    <a:srgbClr val="000000"/>
                  </a:glow>
                </a:effectLst>
              </a:rPr>
              <a:t>earthquake</a:t>
            </a:r>
            <a:r>
              <a:rPr lang="en-US" sz="2800" b="1" dirty="0">
                <a:solidFill>
                  <a:srgbClr val="FFFFFF"/>
                </a:solidFill>
                <a:effectLst>
                  <a:glow rad="139700">
                    <a:srgbClr val="000000"/>
                  </a:glow>
                </a:effectLst>
              </a:rPr>
              <a:t> struck—the worst since people were placed on the earth.  </a:t>
            </a:r>
            <a:r>
              <a:rPr lang="en-US" sz="2800" b="1" baseline="30000" dirty="0" smtClean="0">
                <a:solidFill>
                  <a:srgbClr val="FFFFFF"/>
                </a:solidFill>
                <a:effectLst>
                  <a:glow rad="139700">
                    <a:srgbClr val="000000"/>
                  </a:glow>
                </a:effectLst>
              </a:rPr>
              <a:t>19</a:t>
            </a:r>
            <a:r>
              <a:rPr lang="en-US" sz="2800" b="1" dirty="0" smtClean="0">
                <a:solidFill>
                  <a:srgbClr val="FFFF00"/>
                </a:solidFill>
                <a:effectLst>
                  <a:glow rad="139700">
                    <a:srgbClr val="000000"/>
                  </a:glow>
                </a:effectLst>
              </a:rPr>
              <a:t>The </a:t>
            </a:r>
            <a:r>
              <a:rPr lang="en-US" sz="2800" b="1" dirty="0">
                <a:solidFill>
                  <a:srgbClr val="FFFF00"/>
                </a:solidFill>
                <a:effectLst>
                  <a:glow rad="139700">
                    <a:srgbClr val="000000"/>
                  </a:glow>
                </a:effectLst>
              </a:rPr>
              <a:t>great city of Babylon split into three sections, and the cities of </a:t>
            </a:r>
            <a:r>
              <a:rPr lang="en-US" sz="2800" b="1" dirty="0" smtClean="0">
                <a:solidFill>
                  <a:srgbClr val="FFFF00"/>
                </a:solidFill>
                <a:effectLst>
                  <a:glow rad="139700">
                    <a:srgbClr val="000000"/>
                  </a:glow>
                </a:effectLst>
              </a:rPr>
              <a:t>[the] nations </a:t>
            </a:r>
            <a:r>
              <a:rPr lang="en-US" sz="2800" b="1" dirty="0">
                <a:solidFill>
                  <a:srgbClr val="FFFF00"/>
                </a:solidFill>
                <a:effectLst>
                  <a:glow rad="139700">
                    <a:srgbClr val="000000"/>
                  </a:glow>
                </a:effectLst>
              </a:rPr>
              <a:t>fell into heaps of rubble</a:t>
            </a:r>
            <a:r>
              <a:rPr lang="en-US" sz="2800" b="1" dirty="0" smtClean="0">
                <a:solidFill>
                  <a:srgbClr val="FFFFFF"/>
                </a:solidFill>
                <a:effectLst>
                  <a:glow rad="139700">
                    <a:srgbClr val="000000"/>
                  </a:glow>
                </a:effectLst>
              </a:rPr>
              <a:t>."</a:t>
            </a:r>
            <a:endParaRPr lang="en-US" sz="2800" b="1" dirty="0">
              <a:solidFill>
                <a:srgbClr val="FFFFFF"/>
              </a:solidFill>
              <a:effectLst>
                <a:glow rad="139700">
                  <a:srgbClr val="000000"/>
                </a:glow>
              </a:effectLst>
              <a:latin typeface="Times New Roman" charset="0"/>
              <a:ea typeface="ＭＳ Ｐゴシック" charset="0"/>
              <a:cs typeface="ＭＳ Ｐゴシック" charset="0"/>
            </a:endParaRPr>
          </a:p>
        </p:txBody>
      </p:sp>
      <p:sp>
        <p:nvSpPr>
          <p:cNvPr id="887810" name="Rectangle 1026"/>
          <p:cNvSpPr>
            <a:spLocks noGrp="1" noChangeArrowheads="1"/>
          </p:cNvSpPr>
          <p:nvPr>
            <p:ph type="ctrTitle"/>
          </p:nvPr>
        </p:nvSpPr>
        <p:spPr>
          <a:xfrm>
            <a:off x="0" y="23813"/>
            <a:ext cx="5143500" cy="1371600"/>
          </a:xfrm>
          <a:effectLst/>
        </p:spPr>
        <p:txBody>
          <a:bodyPr/>
          <a:lstStyle/>
          <a:p>
            <a:pPr>
              <a:defRPr/>
            </a:pPr>
            <a:r>
              <a:rPr lang="en-US" b="1" dirty="0" smtClean="0">
                <a:solidFill>
                  <a:schemeClr val="bg1"/>
                </a:solidFill>
                <a:effectLst>
                  <a:glow rad="139700">
                    <a:schemeClr val="tx1"/>
                  </a:glow>
                </a:effectLst>
                <a:latin typeface="Arial" charset="0"/>
                <a:ea typeface="ＭＳ Ｐゴシック" charset="0"/>
                <a:cs typeface="ＭＳ Ｐゴシック" charset="0"/>
              </a:rPr>
              <a:t>Bowl #7 </a:t>
            </a:r>
            <a:r>
              <a:rPr lang="en-US" b="1" dirty="0">
                <a:solidFill>
                  <a:schemeClr val="bg1"/>
                </a:solidFill>
                <a:effectLst>
                  <a:glow rad="139700">
                    <a:schemeClr val="tx1"/>
                  </a:glow>
                </a:effectLst>
                <a:latin typeface="Arial" charset="0"/>
                <a:ea typeface="ＭＳ Ｐゴシック" charset="0"/>
                <a:cs typeface="ＭＳ Ｐゴシック" charset="0"/>
              </a:rPr>
              <a:t/>
            </a:r>
            <a:br>
              <a:rPr lang="en-US" b="1" dirty="0">
                <a:solidFill>
                  <a:schemeClr val="bg1"/>
                </a:solidFill>
                <a:effectLst>
                  <a:glow rad="139700">
                    <a:schemeClr val="tx1"/>
                  </a:glow>
                </a:effectLst>
                <a:latin typeface="Arial" charset="0"/>
                <a:ea typeface="ＭＳ Ｐゴシック" charset="0"/>
                <a:cs typeface="ＭＳ Ｐゴシック" charset="0"/>
              </a:rPr>
            </a:br>
            <a:r>
              <a:rPr lang="en-US" sz="3600" b="1" dirty="0">
                <a:solidFill>
                  <a:schemeClr val="bg1"/>
                </a:solidFill>
                <a:effectLst>
                  <a:glow rad="139700">
                    <a:schemeClr val="tx1"/>
                  </a:glow>
                </a:effectLst>
                <a:latin typeface="Arial" charset="0"/>
                <a:ea typeface="ＭＳ Ｐゴシック" charset="0"/>
                <a:cs typeface="ＭＳ Ｐゴシック" charset="0"/>
              </a:rPr>
              <a:t>(Rev. </a:t>
            </a:r>
            <a:r>
              <a:rPr lang="en-US" sz="3600" b="1" dirty="0" smtClean="0">
                <a:solidFill>
                  <a:schemeClr val="bg1"/>
                </a:solidFill>
                <a:effectLst>
                  <a:glow rad="139700">
                    <a:schemeClr val="tx1"/>
                  </a:glow>
                </a:effectLst>
                <a:latin typeface="Arial" charset="0"/>
                <a:ea typeface="ＭＳ Ｐゴシック" charset="0"/>
                <a:cs typeface="ＭＳ Ｐゴシック" charset="0"/>
              </a:rPr>
              <a:t>16:18-19a </a:t>
            </a:r>
            <a:r>
              <a:rPr lang="en-US" sz="3200" b="1" dirty="0" smtClean="0">
                <a:solidFill>
                  <a:schemeClr val="bg1"/>
                </a:solidFill>
                <a:effectLst>
                  <a:glow rad="139700">
                    <a:schemeClr val="tx1"/>
                  </a:glow>
                </a:effectLst>
                <a:latin typeface="Arial" charset="0"/>
                <a:ea typeface="ＭＳ Ｐゴシック" charset="0"/>
                <a:cs typeface="ＭＳ Ｐゴシック" charset="0"/>
              </a:rPr>
              <a:t>NLT</a:t>
            </a:r>
            <a:r>
              <a:rPr lang="en-US" sz="3600" b="1" dirty="0" smtClean="0">
                <a:solidFill>
                  <a:schemeClr val="bg1"/>
                </a:solidFill>
                <a:effectLst>
                  <a:glow rad="139700">
                    <a:schemeClr val="tx1"/>
                  </a:glow>
                </a:effectLst>
                <a:latin typeface="Arial" charset="0"/>
                <a:ea typeface="ＭＳ Ｐゴシック" charset="0"/>
                <a:cs typeface="ＭＳ Ｐゴシック" charset="0"/>
              </a:rPr>
              <a:t>)</a:t>
            </a:r>
            <a:endParaRPr lang="en-US" dirty="0">
              <a:solidFill>
                <a:schemeClr val="bg1"/>
              </a:solidFill>
              <a:effectLst>
                <a:glow rad="139700">
                  <a:schemeClr val="tx1"/>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395</a:t>
            </a:r>
            <a:endParaRPr lang="en-US" dirty="0">
              <a:solidFill>
                <a:srgbClr val="FFFFFF"/>
              </a:solidFill>
              <a:latin typeface="Arial" charset="0"/>
              <a:cs typeface="Arial" charset="0"/>
            </a:endParaRPr>
          </a:p>
        </p:txBody>
      </p:sp>
      <p:sp>
        <p:nvSpPr>
          <p:cNvPr id="10" name="Rectangle 4"/>
          <p:cNvSpPr txBox="1">
            <a:spLocks noChangeArrowheads="1"/>
          </p:cNvSpPr>
          <p:nvPr/>
        </p:nvSpPr>
        <p:spPr bwMode="auto">
          <a:xfrm rot="20847923">
            <a:off x="29318" y="4122585"/>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dirty="0" smtClean="0">
                <a:solidFill>
                  <a:srgbClr val="FFFFFF"/>
                </a:solidFill>
              </a:rPr>
              <a:t>How can the world system break into three geographical sections?</a:t>
            </a:r>
            <a:endParaRPr lang="en-US" sz="3200" dirty="0" smtClean="0"/>
          </a:p>
        </p:txBody>
      </p:sp>
    </p:spTree>
    <p:extLst>
      <p:ext uri="{BB962C8B-B14F-4D97-AF65-F5344CB8AC3E}">
        <p14:creationId xmlns:p14="http://schemas.microsoft.com/office/powerpoint/2010/main" val="507146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48238"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59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562600"/>
            <a:ext cx="9810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592"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81000"/>
            <a:ext cx="184150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58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22763" y="0"/>
            <a:ext cx="4821237"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5588" name="Rectangle 4"/>
          <p:cNvSpPr>
            <a:spLocks noGrp="1" noChangeArrowheads="1"/>
          </p:cNvSpPr>
          <p:nvPr>
            <p:ph type="title"/>
          </p:nvPr>
        </p:nvSpPr>
        <p:spPr>
          <a:xfrm>
            <a:off x="2843213" y="0"/>
            <a:ext cx="3481387" cy="1676400"/>
          </a:xfrm>
          <a:solidFill>
            <a:schemeClr val="accent2"/>
          </a:solidFill>
          <a:effectLst>
            <a:outerShdw blurRad="63500" dist="38099" dir="2700000" algn="ctr" rotWithShape="0">
              <a:schemeClr val="tx1">
                <a:alpha val="74998"/>
              </a:schemeClr>
            </a:outerShdw>
          </a:effectLst>
        </p:spPr>
        <p:txBody>
          <a:bodyPr/>
          <a:lstStyle/>
          <a:p>
            <a:pPr>
              <a:defRPr/>
            </a:pPr>
            <a:r>
              <a:rPr lang="en-US" dirty="0" smtClean="0">
                <a:solidFill>
                  <a:srgbClr val="FFFFFF"/>
                </a:solidFill>
                <a:latin typeface="Arial"/>
                <a:cs typeface="Arial"/>
              </a:rPr>
              <a:t>Is Babylon a Religion?</a:t>
            </a:r>
            <a:endParaRPr lang="en-US" dirty="0" smtClean="0">
              <a:latin typeface="Arial"/>
              <a:cs typeface="Arial"/>
            </a:endParaRPr>
          </a:p>
        </p:txBody>
      </p:sp>
      <p:sp>
        <p:nvSpPr>
          <p:cNvPr id="9" name="Rectangle 6"/>
          <p:cNvSpPr txBox="1">
            <a:spLocks noChangeArrowheads="1"/>
          </p:cNvSpPr>
          <p:nvPr/>
        </p:nvSpPr>
        <p:spPr bwMode="auto">
          <a:xfrm>
            <a:off x="5364163" y="3459163"/>
            <a:ext cx="3095625"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800">
                <a:solidFill>
                  <a:schemeClr val="tx1"/>
                </a:solidFill>
                <a:latin typeface="+mn-lt"/>
                <a:ea typeface="+mn-ea"/>
              </a:defRPr>
            </a:lvl4pPr>
            <a:lvl5pPr marL="2057400" indent="-228600" algn="l" rtl="0" eaLnBrk="0" fontAlgn="base" hangingPunct="0">
              <a:spcBef>
                <a:spcPct val="20000"/>
              </a:spcBef>
              <a:spcAft>
                <a:spcPct val="0"/>
              </a:spcAft>
              <a:buChar char="»"/>
              <a:defRPr sz="1800">
                <a:solidFill>
                  <a:schemeClr val="tx1"/>
                </a:solidFill>
                <a:latin typeface="+mn-lt"/>
                <a:ea typeface="+mn-ea"/>
              </a:defRPr>
            </a:lvl5pPr>
            <a:lvl6pPr marL="2514600" indent="-228600" algn="l" rtl="0" eaLnBrk="0" fontAlgn="base" hangingPunct="0">
              <a:spcBef>
                <a:spcPct val="20000"/>
              </a:spcBef>
              <a:spcAft>
                <a:spcPct val="0"/>
              </a:spcAft>
              <a:buChar char="»"/>
              <a:defRPr sz="1800">
                <a:solidFill>
                  <a:schemeClr val="tx1"/>
                </a:solidFill>
                <a:latin typeface="+mn-lt"/>
                <a:ea typeface="+mn-ea"/>
              </a:defRPr>
            </a:lvl6pPr>
            <a:lvl7pPr marL="2971800" indent="-228600" algn="l" rtl="0" eaLnBrk="0" fontAlgn="base" hangingPunct="0">
              <a:spcBef>
                <a:spcPct val="20000"/>
              </a:spcBef>
              <a:spcAft>
                <a:spcPct val="0"/>
              </a:spcAft>
              <a:buChar char="»"/>
              <a:defRPr sz="1800">
                <a:solidFill>
                  <a:schemeClr val="tx1"/>
                </a:solidFill>
                <a:latin typeface="+mn-lt"/>
                <a:ea typeface="+mn-ea"/>
              </a:defRPr>
            </a:lvl7pPr>
            <a:lvl8pPr marL="3429000" indent="-228600" algn="l" rtl="0" eaLnBrk="0" fontAlgn="base" hangingPunct="0">
              <a:spcBef>
                <a:spcPct val="20000"/>
              </a:spcBef>
              <a:spcAft>
                <a:spcPct val="0"/>
              </a:spcAft>
              <a:buChar char="»"/>
              <a:defRPr sz="1800">
                <a:solidFill>
                  <a:schemeClr val="tx1"/>
                </a:solidFill>
                <a:latin typeface="+mn-lt"/>
                <a:ea typeface="+mn-ea"/>
              </a:defRPr>
            </a:lvl8pPr>
            <a:lvl9pPr marL="3886200" indent="-228600" algn="l" rtl="0" eaLnBrk="0" fontAlgn="base" hangingPunct="0">
              <a:spcBef>
                <a:spcPct val="20000"/>
              </a:spcBef>
              <a:spcAft>
                <a:spcPct val="0"/>
              </a:spcAft>
              <a:buChar char="»"/>
              <a:defRPr sz="1800">
                <a:solidFill>
                  <a:schemeClr val="tx1"/>
                </a:solidFill>
                <a:latin typeface="+mn-lt"/>
                <a:ea typeface="+mn-ea"/>
              </a:defRPr>
            </a:lvl9pPr>
          </a:lstStyle>
          <a:p>
            <a:pPr marL="0" indent="0" algn="ctr" defTabSz="914400">
              <a:lnSpc>
                <a:spcPct val="90000"/>
              </a:lnSpc>
              <a:buFontTx/>
              <a:buNone/>
              <a:defRPr/>
            </a:pPr>
            <a:r>
              <a:rPr lang="en-US" sz="4800" dirty="0" smtClean="0">
                <a:solidFill>
                  <a:srgbClr val="FFFFFF"/>
                </a:solidFill>
                <a:latin typeface="Arial"/>
                <a:ea typeface="ＭＳ Ｐゴシック"/>
                <a:cs typeface="Arial"/>
              </a:rPr>
              <a:t>Islam</a:t>
            </a:r>
          </a:p>
        </p:txBody>
      </p:sp>
      <p:sp>
        <p:nvSpPr>
          <p:cNvPr id="10"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891823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5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5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5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5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118535" y="-13096"/>
            <a:ext cx="9311704" cy="1143000"/>
          </a:xfrm>
          <a:solidFill>
            <a:schemeClr val="tx1"/>
          </a:solidFill>
        </p:spPr>
        <p:txBody>
          <a:bodyPr/>
          <a:lstStyle/>
          <a:p>
            <a:r>
              <a:rPr lang="en-US" b="1" dirty="0" smtClean="0"/>
              <a:t>Babylon Religion Moved West</a:t>
            </a:r>
            <a:endParaRPr lang="en-US" b="1" dirty="0"/>
          </a:p>
        </p:txBody>
      </p:sp>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smtClean="0">
                  <a:solidFill>
                    <a:schemeClr val="tx1"/>
                  </a:solidFill>
                </a:rPr>
                <a:t>Babylon</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smtClean="0">
                  <a:solidFill>
                    <a:schemeClr val="tx1"/>
                  </a:solidFill>
                </a:rPr>
                <a:t>Pergamum</a:t>
              </a:r>
              <a:endParaRPr lang="en-US" sz="4000" b="1" dirty="0">
                <a:solidFill>
                  <a:schemeClr val="tx1"/>
                </a:solidFill>
              </a:endParaRP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smtClean="0">
                  <a:solidFill>
                    <a:schemeClr val="tx1"/>
                  </a:solidFill>
                </a:rPr>
                <a:t>Rome</a:t>
              </a:r>
              <a:endParaRPr lang="en-US" sz="4000" b="1" dirty="0">
                <a:solidFill>
                  <a:schemeClr val="tx1"/>
                </a:solidFill>
              </a:endParaRP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Left Arrow 14"/>
          <p:cNvSpPr/>
          <p:nvPr/>
        </p:nvSpPr>
        <p:spPr bwMode="auto">
          <a:xfrm>
            <a:off x="322592" y="5015782"/>
            <a:ext cx="1760208"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Left Arrow 15"/>
          <p:cNvSpPr/>
          <p:nvPr/>
        </p:nvSpPr>
        <p:spPr bwMode="auto">
          <a:xfrm rot="2304875">
            <a:off x="965198" y="3848830"/>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Left Arrow 16"/>
          <p:cNvSpPr/>
          <p:nvPr/>
        </p:nvSpPr>
        <p:spPr bwMode="auto">
          <a:xfrm rot="5561714">
            <a:off x="1906726" y="3420883"/>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Left Arrow 17"/>
          <p:cNvSpPr/>
          <p:nvPr/>
        </p:nvSpPr>
        <p:spPr bwMode="auto">
          <a:xfrm rot="7931245">
            <a:off x="2836756" y="3800437"/>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Left Arrow 18"/>
          <p:cNvSpPr/>
          <p:nvPr/>
        </p:nvSpPr>
        <p:spPr bwMode="auto">
          <a:xfrm rot="18142377">
            <a:off x="1481669" y="5996164"/>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Left Arrow 19"/>
          <p:cNvSpPr/>
          <p:nvPr/>
        </p:nvSpPr>
        <p:spPr bwMode="auto">
          <a:xfrm rot="13551154">
            <a:off x="2948447" y="5953612"/>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048918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smtClean="0">
                  <a:solidFill>
                    <a:schemeClr val="tx1"/>
                  </a:solidFill>
                </a:rPr>
                <a:t>Babylon</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smtClean="0">
                  <a:solidFill>
                    <a:schemeClr val="tx1"/>
                  </a:solidFill>
                </a:rPr>
                <a:t>Pergamum</a:t>
              </a:r>
              <a:endParaRPr lang="en-US" sz="4000" b="1" dirty="0">
                <a:solidFill>
                  <a:schemeClr val="tx1"/>
                </a:solidFill>
              </a:endParaRP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1" name="Picture 20"/>
          <p:cNvPicPr>
            <a:picLocks noChangeAspect="1"/>
          </p:cNvPicPr>
          <p:nvPr/>
        </p:nvPicPr>
        <p:blipFill>
          <a:blip r:embed="rId4"/>
          <a:stretch>
            <a:fillRect/>
          </a:stretch>
        </p:blipFill>
        <p:spPr>
          <a:xfrm>
            <a:off x="-33863" y="1117472"/>
            <a:ext cx="6980863" cy="5740528"/>
          </a:xfrm>
          <a:prstGeom prst="rect">
            <a:avLst/>
          </a:prstGeom>
        </p:spPr>
      </p:pic>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smtClean="0"/>
                <a:t>Rome</a:t>
              </a:r>
              <a:endParaRPr lang="en-US" sz="4000" b="1" dirty="0"/>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Title 1"/>
          <p:cNvSpPr txBox="1">
            <a:spLocks/>
          </p:cNvSpPr>
          <p:nvPr/>
        </p:nvSpPr>
        <p:spPr bwMode="auto">
          <a:xfrm>
            <a:off x="6434667" y="1341253"/>
            <a:ext cx="2758502" cy="2316351"/>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smtClean="0">
                <a:solidFill>
                  <a:srgbClr val="FFFFFF"/>
                </a:solidFill>
              </a:rPr>
              <a:t>"Keeper of the Bridge" between man and Satan</a:t>
            </a:r>
            <a:endParaRPr lang="en-US" sz="2800" b="1" dirty="0">
              <a:solidFill>
                <a:srgbClr val="FFFFFF"/>
              </a:solidFill>
            </a:endParaRPr>
          </a:p>
        </p:txBody>
      </p:sp>
      <p:sp>
        <p:nvSpPr>
          <p:cNvPr id="25" name="Title 1"/>
          <p:cNvSpPr txBox="1">
            <a:spLocks/>
          </p:cNvSpPr>
          <p:nvPr/>
        </p:nvSpPr>
        <p:spPr bwMode="auto">
          <a:xfrm>
            <a:off x="-33862" y="1341253"/>
            <a:ext cx="2758502" cy="2316351"/>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err="1" smtClean="0">
                <a:solidFill>
                  <a:srgbClr val="FFFFFF"/>
                </a:solidFill>
              </a:rPr>
              <a:t>Pontifex</a:t>
            </a:r>
            <a:r>
              <a:rPr lang="en-US" sz="2800" b="1" i="1" dirty="0" smtClean="0">
                <a:solidFill>
                  <a:srgbClr val="FFFFFF"/>
                </a:solidFill>
              </a:rPr>
              <a:t> Maximus </a:t>
            </a:r>
            <a:br>
              <a:rPr lang="en-US" sz="2800" b="1" i="1" dirty="0" smtClean="0">
                <a:solidFill>
                  <a:srgbClr val="FFFFFF"/>
                </a:solidFill>
              </a:rPr>
            </a:br>
            <a:r>
              <a:rPr lang="en-US" sz="2800" b="1" dirty="0" smtClean="0">
                <a:solidFill>
                  <a:srgbClr val="FFFFFF"/>
                </a:solidFill>
              </a:rPr>
              <a:t>"Major Keeper of the Bridge"</a:t>
            </a:r>
            <a:endParaRPr lang="en-US" sz="2800" b="1" dirty="0">
              <a:solidFill>
                <a:srgbClr val="FFFFFF"/>
              </a:solidFill>
            </a:endParaRPr>
          </a:p>
        </p:txBody>
      </p:sp>
      <p:sp>
        <p:nvSpPr>
          <p:cNvPr id="2" name="Title 1"/>
          <p:cNvSpPr>
            <a:spLocks noGrp="1"/>
          </p:cNvSpPr>
          <p:nvPr>
            <p:ph type="title"/>
          </p:nvPr>
        </p:nvSpPr>
        <p:spPr>
          <a:xfrm>
            <a:off x="-118535" y="-13096"/>
            <a:ext cx="9311704" cy="1143000"/>
          </a:xfrm>
          <a:solidFill>
            <a:schemeClr val="tx1"/>
          </a:solidFill>
        </p:spPr>
        <p:txBody>
          <a:bodyPr/>
          <a:lstStyle/>
          <a:p>
            <a:r>
              <a:rPr lang="en-US" b="1" dirty="0" smtClean="0"/>
              <a:t>Babylon Religion Moved West</a:t>
            </a:r>
            <a:endParaRPr lang="en-US" b="1" dirty="0"/>
          </a:p>
        </p:txBody>
      </p:sp>
    </p:spTree>
    <p:extLst>
      <p:ext uri="{BB962C8B-B14F-4D97-AF65-F5344CB8AC3E}">
        <p14:creationId xmlns:p14="http://schemas.microsoft.com/office/powerpoint/2010/main" val="2593978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5"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40386"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5565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2438" y="1676400"/>
            <a:ext cx="30718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0" y="1676400"/>
            <a:ext cx="5292725" cy="4724400"/>
            <a:chOff x="0" y="1056"/>
            <a:chExt cx="3110" cy="2976"/>
          </a:xfrm>
        </p:grpSpPr>
        <p:pic>
          <p:nvPicPr>
            <p:cNvPr id="1040392" name="Picture 9"/>
            <p:cNvPicPr>
              <a:picLocks noChangeAspect="1" noChangeArrowheads="1"/>
            </p:cNvPicPr>
            <p:nvPr/>
          </p:nvPicPr>
          <p:blipFill>
            <a:blip r:embed="rId4" cstate="screen">
              <a:lum bright="16000"/>
              <a:extLst>
                <a:ext uri="{28A0092B-C50C-407E-A947-70E740481C1C}">
                  <a14:useLocalDpi xmlns:a14="http://schemas.microsoft.com/office/drawing/2010/main"/>
                </a:ext>
              </a:extLst>
            </a:blip>
            <a:srcRect/>
            <a:stretch>
              <a:fillRect/>
            </a:stretch>
          </p:blipFill>
          <p:spPr bwMode="auto">
            <a:xfrm>
              <a:off x="1239" y="1056"/>
              <a:ext cx="1871"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93" name="Rectangle 10"/>
            <p:cNvSpPr>
              <a:spLocks noChangeArrowheads="1"/>
            </p:cNvSpPr>
            <p:nvPr/>
          </p:nvSpPr>
          <p:spPr bwMode="auto">
            <a:xfrm>
              <a:off x="0" y="3360"/>
              <a:ext cx="120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defTabSz="914400" fontAlgn="base">
                <a:spcBef>
                  <a:spcPct val="20000"/>
                </a:spcBef>
                <a:spcAft>
                  <a:spcPct val="0"/>
                </a:spcAft>
              </a:pPr>
              <a:r>
                <a:rPr lang="en-US" sz="2400" b="1">
                  <a:solidFill>
                    <a:srgbClr val="000000"/>
                  </a:solidFill>
                  <a:latin typeface="Arial" charset="0"/>
                  <a:ea typeface="ＭＳ Ｐゴシック" charset="0"/>
                  <a:cs typeface="Arial" charset="0"/>
                </a:rPr>
                <a:t>Ralph</a:t>
              </a:r>
              <a:br>
                <a:rPr lang="en-US" sz="2400" b="1">
                  <a:solidFill>
                    <a:srgbClr val="000000"/>
                  </a:solidFill>
                  <a:latin typeface="Arial" charset="0"/>
                  <a:ea typeface="ＭＳ Ｐゴシック" charset="0"/>
                  <a:cs typeface="Arial" charset="0"/>
                </a:rPr>
              </a:br>
              <a:r>
                <a:rPr lang="en-US" sz="2400" b="1">
                  <a:solidFill>
                    <a:srgbClr val="000000"/>
                  </a:solidFill>
                  <a:latin typeface="Arial" charset="0"/>
                  <a:ea typeface="ＭＳ Ｐゴシック" charset="0"/>
                  <a:cs typeface="Arial" charset="0"/>
                </a:rPr>
                <a:t>Woodrow</a:t>
              </a:r>
            </a:p>
          </p:txBody>
        </p:sp>
      </p:grpSp>
      <p:sp>
        <p:nvSpPr>
          <p:cNvPr id="3" name="Title 2"/>
          <p:cNvSpPr>
            <a:spLocks noGrp="1"/>
          </p:cNvSpPr>
          <p:nvPr>
            <p:ph type="title"/>
          </p:nvPr>
        </p:nvSpPr>
        <p:spPr>
          <a:xfrm>
            <a:off x="0" y="896938"/>
            <a:ext cx="9144000" cy="587375"/>
          </a:xfrm>
        </p:spPr>
        <p:txBody>
          <a:bodyPr/>
          <a:lstStyle/>
          <a:p>
            <a:pPr>
              <a:defRPr/>
            </a:pPr>
            <a:r>
              <a:rPr lang="en-US" sz="2800" b="1" kern="1200" dirty="0" smtClean="0">
                <a:solidFill>
                  <a:srgbClr val="000000"/>
                </a:solidFill>
                <a:latin typeface="Arial"/>
                <a:ea typeface="ＭＳ Ｐゴシック"/>
                <a:cs typeface="Arial"/>
              </a:rPr>
              <a:t>The Catholic Church Repeats Babylon</a:t>
            </a:r>
            <a:r>
              <a:rPr lang="fr-FR" sz="2800" b="1" kern="1200" dirty="0" smtClean="0">
                <a:solidFill>
                  <a:srgbClr val="000000"/>
                </a:solidFill>
                <a:latin typeface="Arial"/>
                <a:ea typeface="ＭＳ Ｐゴシック"/>
                <a:cs typeface="Arial"/>
              </a:rPr>
              <a:t>'</a:t>
            </a:r>
            <a:r>
              <a:rPr lang="en-US" sz="2800" b="1" kern="1200" dirty="0" smtClean="0">
                <a:solidFill>
                  <a:srgbClr val="000000"/>
                </a:solidFill>
                <a:latin typeface="Arial"/>
                <a:ea typeface="ＭＳ Ｐゴシック"/>
                <a:cs typeface="Arial"/>
              </a:rPr>
              <a:t>s Mistakes</a:t>
            </a:r>
            <a:endParaRPr lang="en-US" dirty="0"/>
          </a:p>
        </p:txBody>
      </p:sp>
      <p:sp>
        <p:nvSpPr>
          <p:cNvPr id="12" name="Rectangle 7"/>
          <p:cNvSpPr txBox="1">
            <a:spLocks noChangeArrowheads="1"/>
          </p:cNvSpPr>
          <p:nvPr/>
        </p:nvSpPr>
        <p:spPr bwMode="auto">
          <a:xfrm>
            <a:off x="323850" y="1700213"/>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20000"/>
              </a:spcBef>
              <a:spcAft>
                <a:spcPct val="0"/>
              </a:spcAft>
            </a:pPr>
            <a:r>
              <a:rPr lang="en-US" b="1" dirty="0">
                <a:solidFill>
                  <a:srgbClr val="000000"/>
                </a:solidFill>
                <a:latin typeface="Arial" charset="0"/>
                <a:cs typeface="Arial" charset="0"/>
              </a:rPr>
              <a:t>Sources:</a:t>
            </a:r>
          </a:p>
        </p:txBody>
      </p:sp>
      <p:sp>
        <p:nvSpPr>
          <p:cNvPr id="11"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851476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par>
                                <p:cTn id="7" presetID="515" presetClass="entr" presetSubtype="182"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15" presetClass="entr" presetSubtype="182" fill="hold" nodeType="clickEffect">
                                  <p:stCondLst>
                                    <p:cond delay="0"/>
                                  </p:stCondLst>
                                  <p:childTnLst>
                                    <p:set>
                                      <p:cBhvr>
                                        <p:cTn id="12" dur="1" fill="hold">
                                          <p:stCondLst>
                                            <p:cond delay="499"/>
                                          </p:stCondLst>
                                        </p:cTn>
                                        <p:tgtEl>
                                          <p:spTgt spid="15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a:extLst/>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Who are the apostates?</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Nathaniel Hawthorne</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Mark Twain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John Dewey</a:t>
            </a:r>
          </a:p>
          <a:p>
            <a:pPr defTabSz="914400">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Karl Marx</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Charles Darwin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Ernest Hemingway</a:t>
            </a:r>
          </a:p>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Lady Gaga</a:t>
            </a:r>
          </a:p>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 </a:t>
            </a:r>
          </a:p>
          <a:p>
            <a:pPr defTabSz="914400">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Jean-Paul Sartre</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Friedrich Nietzsche</a:t>
            </a:r>
            <a:endParaRPr lang="en-US" sz="2800" b="1" dirty="0">
              <a:solidFill>
                <a:srgbClr val="FFFFFF"/>
              </a:solidFill>
              <a:effectLst>
                <a:glow rad="1524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4233260296"/>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676400"/>
            <a:ext cx="236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434"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42435"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49512"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r="20987"/>
          <a:stretch>
            <a:fillRect/>
          </a:stretch>
        </p:blipFill>
        <p:spPr bwMode="auto">
          <a:xfrm>
            <a:off x="3733800" y="1600200"/>
            <a:ext cx="2438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6400" y="3276600"/>
            <a:ext cx="210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16750" y="685800"/>
            <a:ext cx="21272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8" name="Text Box 14"/>
          <p:cNvSpPr txBox="1">
            <a:spLocks noChangeArrowheads="1"/>
          </p:cNvSpPr>
          <p:nvPr/>
        </p:nvSpPr>
        <p:spPr bwMode="auto">
          <a:xfrm>
            <a:off x="6350" y="6191250"/>
            <a:ext cx="2044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Babylon</a:t>
            </a:r>
          </a:p>
        </p:txBody>
      </p:sp>
      <p:sp>
        <p:nvSpPr>
          <p:cNvPr id="149519" name="Text Box 15"/>
          <p:cNvSpPr txBox="1">
            <a:spLocks noChangeArrowheads="1"/>
          </p:cNvSpPr>
          <p:nvPr/>
        </p:nvSpPr>
        <p:spPr bwMode="auto">
          <a:xfrm>
            <a:off x="2155825" y="6172200"/>
            <a:ext cx="1323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Egypt</a:t>
            </a:r>
          </a:p>
        </p:txBody>
      </p:sp>
      <p:sp>
        <p:nvSpPr>
          <p:cNvPr id="149520" name="Text Box 16"/>
          <p:cNvSpPr txBox="1">
            <a:spLocks noChangeArrowheads="1"/>
          </p:cNvSpPr>
          <p:nvPr/>
        </p:nvSpPr>
        <p:spPr bwMode="auto">
          <a:xfrm>
            <a:off x="3862388" y="5300663"/>
            <a:ext cx="1789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Greece</a:t>
            </a:r>
          </a:p>
        </p:txBody>
      </p:sp>
      <p:sp>
        <p:nvSpPr>
          <p:cNvPr id="149521" name="Text Box 17"/>
          <p:cNvSpPr txBox="1">
            <a:spLocks noChangeArrowheads="1"/>
          </p:cNvSpPr>
          <p:nvPr/>
        </p:nvSpPr>
        <p:spPr bwMode="auto">
          <a:xfrm>
            <a:off x="6122988" y="6096000"/>
            <a:ext cx="23368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Buddhist</a:t>
            </a:r>
          </a:p>
        </p:txBody>
      </p:sp>
      <p:sp>
        <p:nvSpPr>
          <p:cNvPr id="149522" name="Text Box 18"/>
          <p:cNvSpPr txBox="1">
            <a:spLocks noChangeArrowheads="1"/>
          </p:cNvSpPr>
          <p:nvPr/>
        </p:nvSpPr>
        <p:spPr bwMode="auto">
          <a:xfrm>
            <a:off x="7442200" y="4114800"/>
            <a:ext cx="1738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Hindu</a:t>
            </a:r>
          </a:p>
        </p:txBody>
      </p:sp>
      <p:sp>
        <p:nvSpPr>
          <p:cNvPr id="2" name="Title 1"/>
          <p:cNvSpPr>
            <a:spLocks noGrp="1"/>
          </p:cNvSpPr>
          <p:nvPr>
            <p:ph type="title"/>
          </p:nvPr>
        </p:nvSpPr>
        <p:spPr>
          <a:xfrm>
            <a:off x="39688" y="836613"/>
            <a:ext cx="9104312" cy="576262"/>
          </a:xfrm>
        </p:spPr>
        <p:txBody>
          <a:bodyPr/>
          <a:lstStyle/>
          <a:p>
            <a:pPr>
              <a:defRPr/>
            </a:pPr>
            <a:r>
              <a:rPr lang="en-US" sz="3200" b="1" kern="1200" dirty="0" smtClean="0">
                <a:solidFill>
                  <a:srgbClr val="000000"/>
                </a:solidFill>
                <a:latin typeface="Arial"/>
                <a:ea typeface="ＭＳ Ｐゴシック"/>
                <a:cs typeface="Arial"/>
              </a:rPr>
              <a:t>Mother and Child Worship</a:t>
            </a:r>
            <a:endParaRPr lang="en-US" dirty="0"/>
          </a:p>
        </p:txBody>
      </p:sp>
      <p:sp>
        <p:nvSpPr>
          <p:cNvPr id="19" name="Rectangle 4"/>
          <p:cNvSpPr txBox="1">
            <a:spLocks noChangeArrowheads="1"/>
          </p:cNvSpPr>
          <p:nvPr/>
        </p:nvSpPr>
        <p:spPr bwMode="auto">
          <a:xfrm>
            <a:off x="1693863" y="1546225"/>
            <a:ext cx="23733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20000"/>
              </a:spcBef>
              <a:spcAft>
                <a:spcPct val="0"/>
              </a:spcAft>
            </a:pPr>
            <a:r>
              <a:rPr lang="en-US" sz="2800" b="1" u="sng">
                <a:solidFill>
                  <a:srgbClr val="000000"/>
                </a:solidFill>
                <a:latin typeface="Arial" charset="0"/>
                <a:cs typeface="Arial" charset="0"/>
              </a:rPr>
              <a:t>Babylonians</a:t>
            </a:r>
            <a:endParaRPr lang="en-US" sz="2800" b="1">
              <a:solidFill>
                <a:srgbClr val="000000"/>
              </a:solidFill>
              <a:latin typeface="Arial" charset="0"/>
              <a:cs typeface="Arial" charset="0"/>
            </a:endParaRPr>
          </a:p>
          <a:p>
            <a:pPr algn="ctr" defTabSz="914400" fontAlgn="base">
              <a:spcBef>
                <a:spcPct val="20000"/>
              </a:spcBef>
              <a:spcAft>
                <a:spcPct val="0"/>
              </a:spcAft>
            </a:pPr>
            <a:endParaRPr lang="en-US" sz="2800" b="1">
              <a:solidFill>
                <a:srgbClr val="000000"/>
              </a:solidFill>
              <a:latin typeface="Arial" charset="0"/>
              <a:cs typeface="Arial" charset="0"/>
            </a:endParaRPr>
          </a:p>
          <a:p>
            <a:pPr algn="ctr" defTabSz="914400" fontAlgn="base">
              <a:spcBef>
                <a:spcPct val="20000"/>
              </a:spcBef>
              <a:spcAft>
                <a:spcPct val="0"/>
              </a:spcAft>
            </a:pPr>
            <a:r>
              <a:rPr lang="en-US" sz="2800" b="1">
                <a:solidFill>
                  <a:srgbClr val="000000"/>
                </a:solidFill>
                <a:latin typeface="Arial" charset="0"/>
                <a:cs typeface="Arial" charset="0"/>
              </a:rPr>
              <a:t>The goddess mother Semiramis held her child Tammuz in her arms</a:t>
            </a:r>
            <a:endParaRPr lang="en-US" sz="2800">
              <a:solidFill>
                <a:srgbClr val="000000"/>
              </a:solidFill>
              <a:latin typeface="Arial" charset="0"/>
              <a:cs typeface="Arial" charset="0"/>
            </a:endParaRPr>
          </a:p>
        </p:txBody>
      </p:sp>
      <p:pic>
        <p:nvPicPr>
          <p:cNvPr id="149514" name="Picture 10"/>
          <p:cNvPicPr>
            <a:picLocks noChangeAspect="1" noChangeArrowheads="1"/>
          </p:cNvPicPr>
          <p:nvPr/>
        </p:nvPicPr>
        <p:blipFill>
          <a:blip r:embed="rId7" cstate="screen">
            <a:extLst>
              <a:ext uri="{28A0092B-C50C-407E-A947-70E740481C1C}">
                <a14:useLocalDpi xmlns:a14="http://schemas.microsoft.com/office/drawing/2010/main"/>
              </a:ext>
            </a:extLst>
          </a:blip>
          <a:srcRect l="8470"/>
          <a:stretch>
            <a:fillRect/>
          </a:stretch>
        </p:blipFill>
        <p:spPr bwMode="auto">
          <a:xfrm>
            <a:off x="1619250" y="1543050"/>
            <a:ext cx="247015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980570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3"/>
                                        </p:tgtEl>
                                        <p:attrNameLst>
                                          <p:attrName>style.visibility</p:attrName>
                                        </p:attrNameLst>
                                      </p:cBhvr>
                                      <p:to>
                                        <p:strVal val="visible"/>
                                      </p:to>
                                    </p:set>
                                    <p:animEffect transition="in" filter="fade">
                                      <p:cBhvr>
                                        <p:cTn id="7" dur="500"/>
                                        <p:tgtEl>
                                          <p:spTgt spid="14951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fade">
                                      <p:cBhvr>
                                        <p:cTn id="11" dur="500"/>
                                        <p:tgtEl>
                                          <p:spTgt spid="14951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fade">
                                      <p:cBhvr>
                                        <p:cTn id="18" dur="500"/>
                                        <p:tgtEl>
                                          <p:spTgt spid="1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49514"/>
                                        </p:tgtEl>
                                        <p:attrNameLst>
                                          <p:attrName>style.visibility</p:attrName>
                                        </p:attrNameLst>
                                      </p:cBhvr>
                                      <p:to>
                                        <p:strVal val="visible"/>
                                      </p:to>
                                    </p:set>
                                    <p:animEffect transition="in" filter="fade">
                                      <p:cBhvr>
                                        <p:cTn id="23" dur="500"/>
                                        <p:tgtEl>
                                          <p:spTgt spid="149514"/>
                                        </p:tgtEl>
                                      </p:cBhvr>
                                    </p:animEffec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9519"/>
                                        </p:tgtEl>
                                        <p:attrNameLst>
                                          <p:attrName>style.visibility</p:attrName>
                                        </p:attrNameLst>
                                      </p:cBhvr>
                                      <p:to>
                                        <p:strVal val="visible"/>
                                      </p:to>
                                    </p:set>
                                    <p:animEffect transition="in" filter="fade">
                                      <p:cBhvr>
                                        <p:cTn id="27" dur="500"/>
                                        <p:tgtEl>
                                          <p:spTgt spid="149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9512"/>
                                        </p:tgtEl>
                                        <p:attrNameLst>
                                          <p:attrName>style.visibility</p:attrName>
                                        </p:attrNameLst>
                                      </p:cBhvr>
                                      <p:to>
                                        <p:strVal val="visible"/>
                                      </p:to>
                                    </p:set>
                                    <p:animEffect transition="in" filter="fade">
                                      <p:cBhvr>
                                        <p:cTn id="32" dur="500"/>
                                        <p:tgtEl>
                                          <p:spTgt spid="149512"/>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9520"/>
                                        </p:tgtEl>
                                        <p:attrNameLst>
                                          <p:attrName>style.visibility</p:attrName>
                                        </p:attrNameLst>
                                      </p:cBhvr>
                                      <p:to>
                                        <p:strVal val="visible"/>
                                      </p:to>
                                    </p:set>
                                    <p:animEffect transition="in" filter="fade">
                                      <p:cBhvr>
                                        <p:cTn id="36" dur="500"/>
                                        <p:tgtEl>
                                          <p:spTgt spid="1495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49515"/>
                                        </p:tgtEl>
                                        <p:attrNameLst>
                                          <p:attrName>style.visibility</p:attrName>
                                        </p:attrNameLst>
                                      </p:cBhvr>
                                      <p:to>
                                        <p:strVal val="visible"/>
                                      </p:to>
                                    </p:set>
                                    <p:animEffect transition="in" filter="fade">
                                      <p:cBhvr>
                                        <p:cTn id="41" dur="500"/>
                                        <p:tgtEl>
                                          <p:spTgt spid="149515"/>
                                        </p:tgtEl>
                                      </p:cBhvr>
                                    </p:animEffec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49521"/>
                                        </p:tgtEl>
                                        <p:attrNameLst>
                                          <p:attrName>style.visibility</p:attrName>
                                        </p:attrNameLst>
                                      </p:cBhvr>
                                      <p:to>
                                        <p:strVal val="visible"/>
                                      </p:to>
                                    </p:set>
                                    <p:animEffect transition="in" filter="fade">
                                      <p:cBhvr>
                                        <p:cTn id="45" dur="500"/>
                                        <p:tgtEl>
                                          <p:spTgt spid="1495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49516"/>
                                        </p:tgtEl>
                                        <p:attrNameLst>
                                          <p:attrName>style.visibility</p:attrName>
                                        </p:attrNameLst>
                                      </p:cBhvr>
                                      <p:to>
                                        <p:strVal val="visible"/>
                                      </p:to>
                                    </p:set>
                                    <p:animEffect transition="in" filter="fade">
                                      <p:cBhvr>
                                        <p:cTn id="50" dur="500"/>
                                        <p:tgtEl>
                                          <p:spTgt spid="149516"/>
                                        </p:tgtEl>
                                      </p:cBhvr>
                                    </p:animEffect>
                                  </p:childTnLst>
                                </p:cTn>
                              </p:par>
                            </p:childTnLst>
                          </p:cTn>
                        </p:par>
                        <p:par>
                          <p:cTn id="51" fill="hold" nodeType="afterGroup">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49522"/>
                                        </p:tgtEl>
                                        <p:attrNameLst>
                                          <p:attrName>style.visibility</p:attrName>
                                        </p:attrNameLst>
                                      </p:cBhvr>
                                      <p:to>
                                        <p:strVal val="visible"/>
                                      </p:to>
                                    </p:set>
                                    <p:animEffect transition="in" filter="fade">
                                      <p:cBhvr>
                                        <p:cTn id="54" dur="500"/>
                                        <p:tgtEl>
                                          <p:spTgt spid="149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8" grpId="0" autoUpdateAnimBg="0"/>
      <p:bldP spid="149519" grpId="0" autoUpdateAnimBg="0"/>
      <p:bldP spid="149520" grpId="0" autoUpdateAnimBg="0"/>
      <p:bldP spid="149521" grpId="0" animBg="1" autoUpdateAnimBg="0"/>
      <p:bldP spid="149522" grpId="0" autoUpdateAnimBg="0"/>
      <p:bldP spid="19"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44483"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44485" name="Text Box 17"/>
          <p:cNvSpPr txBox="1">
            <a:spLocks noChangeArrowheads="1"/>
          </p:cNvSpPr>
          <p:nvPr/>
        </p:nvSpPr>
        <p:spPr bwMode="auto">
          <a:xfrm>
            <a:off x="5165725" y="2479675"/>
            <a:ext cx="169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endParaRPr lang="en-US">
              <a:solidFill>
                <a:srgbClr val="000000"/>
              </a:solidFill>
              <a:latin typeface="Times New Roman" charset="0"/>
            </a:endParaRPr>
          </a:p>
        </p:txBody>
      </p:sp>
      <p:sp>
        <p:nvSpPr>
          <p:cNvPr id="157714" name="Text Box 18"/>
          <p:cNvSpPr txBox="1">
            <a:spLocks noChangeArrowheads="1"/>
          </p:cNvSpPr>
          <p:nvPr/>
        </p:nvSpPr>
        <p:spPr bwMode="auto">
          <a:xfrm>
            <a:off x="4572000" y="1868488"/>
            <a:ext cx="4572000" cy="5016500"/>
          </a:xfrm>
          <a:prstGeom prst="rect">
            <a:avLst/>
          </a:prstGeom>
          <a:solidFill>
            <a:srgbClr val="660066"/>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sz="2800" b="1" u="sng" dirty="0" smtClean="0">
                <a:solidFill>
                  <a:srgbClr val="FFFFFF"/>
                </a:solidFill>
                <a:effectLst>
                  <a:outerShdw blurRad="38100" dist="38100" dir="2700000" algn="tl">
                    <a:srgbClr val="000000"/>
                  </a:outerShdw>
                </a:effectLst>
                <a:latin typeface="Arial"/>
                <a:cs typeface="Arial"/>
              </a:rPr>
              <a:t>Israel</a:t>
            </a:r>
            <a:endParaRPr lang="en-US" sz="2800" b="1" dirty="0" smtClean="0">
              <a:solidFill>
                <a:srgbClr val="FFFFFF"/>
              </a:solidFill>
              <a:effectLst>
                <a:outerShdw blurRad="38100" dist="38100" dir="2700000" algn="tl">
                  <a:srgbClr val="000000"/>
                </a:outerShdw>
              </a:effectLst>
              <a:latin typeface="Arial"/>
              <a:cs typeface="Arial"/>
            </a:endParaRPr>
          </a:p>
          <a:p>
            <a:pPr defTabSz="914400" eaLnBrk="0" fontAlgn="base" hangingPunct="0">
              <a:spcBef>
                <a:spcPct val="0"/>
              </a:spcBef>
              <a:spcAft>
                <a:spcPct val="0"/>
              </a:spcAft>
              <a:defRPr/>
            </a:pPr>
            <a:endParaRPr lang="en-US" sz="1200" dirty="0" smtClean="0">
              <a:solidFill>
                <a:srgbClr val="FFFFFF"/>
              </a:solidFill>
              <a:effectLst>
                <a:outerShdw blurRad="38100" dist="38100" dir="2700000" algn="tl">
                  <a:srgbClr val="000000"/>
                </a:outerShdw>
              </a:effectLst>
              <a:latin typeface="Arial"/>
              <a:cs typeface="Arial"/>
            </a:endParaRPr>
          </a:p>
          <a:p>
            <a:pPr defTabSz="914400" eaLnBrk="0" fontAlgn="base" hangingPunct="0">
              <a:spcBef>
                <a:spcPct val="0"/>
              </a:spcBef>
              <a:spcAft>
                <a:spcPct val="0"/>
              </a:spcAft>
              <a:defRPr/>
            </a:pPr>
            <a:r>
              <a:rPr lang="en-US" sz="2800" b="1" dirty="0" smtClean="0">
                <a:solidFill>
                  <a:srgbClr val="FFFFFF"/>
                </a:solidFill>
                <a:effectLst>
                  <a:outerShdw blurRad="38100" dist="38100" dir="2700000" algn="tl">
                    <a:srgbClr val="000000"/>
                  </a:outerShdw>
                </a:effectLst>
                <a:latin typeface="Arial"/>
                <a:cs typeface="Arial"/>
              </a:rPr>
              <a:t>Jeremiah 7:18 (NIV): </a:t>
            </a:r>
            <a:r>
              <a:rPr lang="en-US" altLang="ja-JP" sz="2800" b="1" dirty="0" smtClean="0">
                <a:solidFill>
                  <a:srgbClr val="FFFFFF"/>
                </a:solidFill>
                <a:effectLst>
                  <a:outerShdw blurRad="38100" dist="38100" dir="2700000" algn="tl">
                    <a:srgbClr val="000000"/>
                  </a:outerShdw>
                </a:effectLst>
                <a:latin typeface="Arial"/>
                <a:cs typeface="Arial"/>
              </a:rPr>
              <a:t>"</a:t>
            </a:r>
            <a:r>
              <a:rPr lang="en-US" sz="2800" b="1" dirty="0" smtClean="0">
                <a:solidFill>
                  <a:srgbClr val="FFFFFF"/>
                </a:solidFill>
                <a:effectLst>
                  <a:outerShdw blurRad="38100" dist="38100" dir="2700000" algn="tl">
                    <a:srgbClr val="000000"/>
                  </a:outerShdw>
                </a:effectLst>
                <a:latin typeface="Arial"/>
                <a:cs typeface="Arial"/>
              </a:rPr>
              <a:t>The [Jewish] children gather wood, the fathers light the fire, and the women knead the dough and make cakes of bread for </a:t>
            </a:r>
            <a:r>
              <a:rPr lang="en-US" sz="2800" b="1" dirty="0" smtClean="0">
                <a:solidFill>
                  <a:srgbClr val="FFFF00"/>
                </a:solidFill>
                <a:effectLst>
                  <a:outerShdw blurRad="38100" dist="38100" dir="2700000" algn="tl">
                    <a:srgbClr val="000000"/>
                  </a:outerShdw>
                </a:effectLst>
                <a:latin typeface="Arial"/>
                <a:cs typeface="Arial"/>
              </a:rPr>
              <a:t>the Queen of Heaven</a:t>
            </a:r>
            <a:r>
              <a:rPr lang="en-US" sz="2800" b="1" dirty="0" smtClean="0">
                <a:solidFill>
                  <a:srgbClr val="FFFFFF"/>
                </a:solidFill>
                <a:effectLst>
                  <a:outerShdw blurRad="38100" dist="38100" dir="2700000" algn="tl">
                    <a:srgbClr val="000000"/>
                  </a:outerShdw>
                </a:effectLst>
                <a:latin typeface="Arial"/>
                <a:cs typeface="Arial"/>
              </a:rPr>
              <a:t>. They pour out drink offerings to other gods to provoke me to anger.</a:t>
            </a:r>
            <a:r>
              <a:rPr lang="en-US" altLang="ja-JP" sz="2800" b="1" dirty="0" smtClean="0">
                <a:solidFill>
                  <a:srgbClr val="FFFFFF"/>
                </a:solidFill>
                <a:effectLst>
                  <a:outerShdw blurRad="38100" dist="38100" dir="2700000" algn="tl">
                    <a:srgbClr val="000000"/>
                  </a:outerShdw>
                </a:effectLst>
                <a:latin typeface="Arial"/>
                <a:cs typeface="Arial"/>
              </a:rPr>
              <a:t>"</a:t>
            </a:r>
            <a:endParaRPr lang="en-US" dirty="0" smtClean="0">
              <a:solidFill>
                <a:srgbClr val="FFFFFF"/>
              </a:solidFill>
              <a:effectLst>
                <a:outerShdw blurRad="38100" dist="38100" dir="2700000" algn="tl">
                  <a:srgbClr val="000000"/>
                </a:outerShdw>
              </a:effectLst>
              <a:latin typeface="Arial"/>
              <a:cs typeface="Arial"/>
            </a:endParaRPr>
          </a:p>
        </p:txBody>
      </p:sp>
      <p:sp>
        <p:nvSpPr>
          <p:cNvPr id="2" name="Title 1"/>
          <p:cNvSpPr>
            <a:spLocks noGrp="1"/>
          </p:cNvSpPr>
          <p:nvPr>
            <p:ph type="title"/>
          </p:nvPr>
        </p:nvSpPr>
        <p:spPr>
          <a:xfrm>
            <a:off x="1588" y="908050"/>
            <a:ext cx="9142412" cy="720725"/>
          </a:xfrm>
        </p:spPr>
        <p:txBody>
          <a:bodyPr/>
          <a:lstStyle/>
          <a:p>
            <a:pPr>
              <a:defRPr/>
            </a:pPr>
            <a:r>
              <a:rPr lang="en-US" sz="3200" b="1" kern="1200" dirty="0" smtClean="0">
                <a:solidFill>
                  <a:srgbClr val="000000"/>
                </a:solidFill>
                <a:latin typeface="Arial"/>
                <a:ea typeface="ＭＳ Ｐゴシック"/>
                <a:cs typeface="Arial"/>
              </a:rPr>
              <a:t>Mother and Child Worship</a:t>
            </a:r>
            <a:endParaRPr lang="en-US" dirty="0"/>
          </a:p>
        </p:txBody>
      </p:sp>
      <p:sp>
        <p:nvSpPr>
          <p:cNvPr id="10"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401</a:t>
            </a:r>
            <a:endParaRPr lang="en-US" b="1" dirty="0">
              <a:solidFill>
                <a:srgbClr val="000000"/>
              </a:solidFill>
              <a:latin typeface="Arial" charset="0"/>
              <a:cs typeface="Arial" charset="0"/>
            </a:endParaRPr>
          </a:p>
        </p:txBody>
      </p:sp>
      <p:pic>
        <p:nvPicPr>
          <p:cNvPr id="11"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676400"/>
            <a:ext cx="236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488" name="Rectangle 15"/>
          <p:cNvSpPr txBox="1">
            <a:spLocks noChangeArrowheads="1"/>
          </p:cNvSpPr>
          <p:nvPr/>
        </p:nvSpPr>
        <p:spPr bwMode="auto">
          <a:xfrm>
            <a:off x="2051050" y="1868488"/>
            <a:ext cx="24495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90000"/>
              </a:lnSpc>
              <a:spcBef>
                <a:spcPct val="20000"/>
              </a:spcBef>
              <a:spcAft>
                <a:spcPct val="0"/>
              </a:spcAft>
            </a:pPr>
            <a:r>
              <a:rPr lang="en-US" sz="2800" b="1" u="sng" dirty="0">
                <a:solidFill>
                  <a:srgbClr val="000000"/>
                </a:solidFill>
                <a:latin typeface="Arial" charset="0"/>
                <a:cs typeface="Arial" charset="0"/>
              </a:rPr>
              <a:t>Babylonians</a:t>
            </a:r>
            <a:endParaRPr lang="en-US" sz="2800" b="1" dirty="0">
              <a:solidFill>
                <a:srgbClr val="000000"/>
              </a:solidFill>
              <a:latin typeface="Arial" charset="0"/>
              <a:cs typeface="Arial" charset="0"/>
            </a:endParaRPr>
          </a:p>
          <a:p>
            <a:pPr algn="ctr" defTabSz="914400" fontAlgn="base">
              <a:lnSpc>
                <a:spcPct val="90000"/>
              </a:lnSpc>
              <a:spcBef>
                <a:spcPct val="20000"/>
              </a:spcBef>
              <a:spcAft>
                <a:spcPct val="0"/>
              </a:spcAft>
            </a:pPr>
            <a:endParaRPr lang="en-US" sz="2800" b="1" dirty="0">
              <a:solidFill>
                <a:srgbClr val="000000"/>
              </a:solidFill>
              <a:latin typeface="Arial" charset="0"/>
              <a:cs typeface="Arial" charset="0"/>
            </a:endParaRPr>
          </a:p>
          <a:p>
            <a:pPr algn="ctr" defTabSz="914400" fontAlgn="base">
              <a:lnSpc>
                <a:spcPct val="90000"/>
              </a:lnSpc>
              <a:spcBef>
                <a:spcPct val="20000"/>
              </a:spcBef>
              <a:spcAft>
                <a:spcPct val="0"/>
              </a:spcAft>
            </a:pPr>
            <a:r>
              <a:rPr lang="en-US" sz="2800" b="1" dirty="0">
                <a:solidFill>
                  <a:srgbClr val="000000"/>
                </a:solidFill>
                <a:latin typeface="Arial" charset="0"/>
                <a:cs typeface="Arial" charset="0"/>
              </a:rPr>
              <a:t>The goddess mother </a:t>
            </a:r>
            <a:r>
              <a:rPr lang="en-US" sz="2800" b="1" dirty="0" err="1">
                <a:solidFill>
                  <a:srgbClr val="000000"/>
                </a:solidFill>
                <a:latin typeface="Arial" charset="0"/>
                <a:cs typeface="Arial" charset="0"/>
              </a:rPr>
              <a:t>Semiramis</a:t>
            </a:r>
            <a:r>
              <a:rPr lang="en-US" sz="2800" b="1" dirty="0">
                <a:solidFill>
                  <a:srgbClr val="000000"/>
                </a:solidFill>
                <a:latin typeface="Arial" charset="0"/>
                <a:cs typeface="Arial" charset="0"/>
              </a:rPr>
              <a:t> as wife of Nimrod was called the </a:t>
            </a:r>
            <a:r>
              <a:rPr lang="en-US" altLang="ja-JP" sz="2800" b="1" dirty="0" smtClean="0">
                <a:solidFill>
                  <a:srgbClr val="000000"/>
                </a:solidFill>
                <a:latin typeface="Arial" charset="0"/>
                <a:cs typeface="Arial" charset="0"/>
              </a:rPr>
              <a:t>"Queen </a:t>
            </a:r>
            <a:r>
              <a:rPr lang="en-US" altLang="ja-JP" sz="2800" b="1" dirty="0">
                <a:solidFill>
                  <a:srgbClr val="000000"/>
                </a:solidFill>
                <a:latin typeface="Arial" charset="0"/>
                <a:cs typeface="Arial" charset="0"/>
              </a:rPr>
              <a:t>of </a:t>
            </a:r>
            <a:r>
              <a:rPr lang="en-US" altLang="ja-JP" sz="2800" b="1" dirty="0" smtClean="0">
                <a:solidFill>
                  <a:srgbClr val="000000"/>
                </a:solidFill>
                <a:latin typeface="Arial" charset="0"/>
                <a:cs typeface="Arial" charset="0"/>
              </a:rPr>
              <a:t>Heaven"</a:t>
            </a:r>
            <a:endParaRPr lang="en-US" sz="2800" dirty="0">
              <a:solidFill>
                <a:srgbClr val="000000"/>
              </a:solidFill>
              <a:latin typeface="Arial" charset="0"/>
              <a:cs typeface="Arial" charset="0"/>
            </a:endParaRPr>
          </a:p>
        </p:txBody>
      </p:sp>
    </p:spTree>
    <p:extLst>
      <p:ext uri="{BB962C8B-B14F-4D97-AF65-F5344CB8AC3E}">
        <p14:creationId xmlns:p14="http://schemas.microsoft.com/office/powerpoint/2010/main" val="600478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7714"/>
                                        </p:tgtEl>
                                        <p:attrNameLst>
                                          <p:attrName>style.visibility</p:attrName>
                                        </p:attrNameLst>
                                      </p:cBhvr>
                                      <p:to>
                                        <p:strVal val="visible"/>
                                      </p:to>
                                    </p:set>
                                    <p:anim calcmode="lin" valueType="num">
                                      <p:cBhvr>
                                        <p:cTn id="7" dur="1000" fill="hold"/>
                                        <p:tgtEl>
                                          <p:spTgt spid="157714"/>
                                        </p:tgtEl>
                                        <p:attrNameLst>
                                          <p:attrName>ppt_w</p:attrName>
                                        </p:attrNameLst>
                                      </p:cBhvr>
                                      <p:tavLst>
                                        <p:tav tm="0">
                                          <p:val>
                                            <p:strVal val="#ppt_w*0.70"/>
                                          </p:val>
                                        </p:tav>
                                        <p:tav tm="100000">
                                          <p:val>
                                            <p:strVal val="#ppt_w"/>
                                          </p:val>
                                        </p:tav>
                                      </p:tavLst>
                                    </p:anim>
                                    <p:anim calcmode="lin" valueType="num">
                                      <p:cBhvr>
                                        <p:cTn id="8" dur="1000" fill="hold"/>
                                        <p:tgtEl>
                                          <p:spTgt spid="157714"/>
                                        </p:tgtEl>
                                        <p:attrNameLst>
                                          <p:attrName>ppt_h</p:attrName>
                                        </p:attrNameLst>
                                      </p:cBhvr>
                                      <p:tavLst>
                                        <p:tav tm="0">
                                          <p:val>
                                            <p:strVal val="#ppt_h"/>
                                          </p:val>
                                        </p:tav>
                                        <p:tav tm="100000">
                                          <p:val>
                                            <p:strVal val="#ppt_h"/>
                                          </p:val>
                                        </p:tav>
                                      </p:tavLst>
                                    </p:anim>
                                    <p:animEffect transition="in" filter="fade">
                                      <p:cBhvr>
                                        <p:cTn id="9" dur="1000"/>
                                        <p:tgtEl>
                                          <p:spTgt spid="1577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46531"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7613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69075" y="2578100"/>
            <a:ext cx="279082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Rectangle 9"/>
          <p:cNvSpPr>
            <a:spLocks noChangeArrowheads="1"/>
          </p:cNvSpPr>
          <p:nvPr/>
        </p:nvSpPr>
        <p:spPr bwMode="auto">
          <a:xfrm>
            <a:off x="4787900" y="1828800"/>
            <a:ext cx="2362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lang="en-US" sz="2800" b="1" u="sng">
                <a:solidFill>
                  <a:srgbClr val="000000"/>
                </a:solidFill>
                <a:latin typeface="Arial" charset="0"/>
                <a:ea typeface="ＭＳ Ｐゴシック" charset="0"/>
                <a:cs typeface="Arial" charset="0"/>
              </a:rPr>
              <a:t>Catholics</a:t>
            </a:r>
            <a:endParaRPr lang="en-US" sz="2800" b="1">
              <a:solidFill>
                <a:srgbClr val="000000"/>
              </a:solidFill>
              <a:latin typeface="Arial" charset="0"/>
              <a:ea typeface="ＭＳ Ｐゴシック" charset="0"/>
              <a:cs typeface="Arial" charset="0"/>
            </a:endParaRPr>
          </a:p>
          <a:p>
            <a:pPr algn="ctr" defTabSz="914400" fontAlgn="base">
              <a:spcBef>
                <a:spcPct val="20000"/>
              </a:spcBef>
              <a:spcAft>
                <a:spcPct val="0"/>
              </a:spcAft>
            </a:pPr>
            <a:endParaRPr lang="en-US" sz="2800" b="1">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2800" b="1">
                <a:solidFill>
                  <a:srgbClr val="000000"/>
                </a:solidFill>
                <a:latin typeface="Arial" charset="0"/>
                <a:ea typeface="ＭＳ Ｐゴシック" charset="0"/>
                <a:cs typeface="Arial" charset="0"/>
              </a:rPr>
              <a:t>Mary is worshipped along with her son Jesus in the Babylonian fashion</a:t>
            </a:r>
          </a:p>
        </p:txBody>
      </p:sp>
      <p:sp>
        <p:nvSpPr>
          <p:cNvPr id="176138" name="AutoShape 10"/>
          <p:cNvSpPr>
            <a:spLocks noChangeArrowheads="1"/>
          </p:cNvSpPr>
          <p:nvPr/>
        </p:nvSpPr>
        <p:spPr bwMode="auto">
          <a:xfrm>
            <a:off x="4233863" y="3048000"/>
            <a:ext cx="698500" cy="2209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 name="Title 1"/>
          <p:cNvSpPr>
            <a:spLocks noGrp="1"/>
          </p:cNvSpPr>
          <p:nvPr>
            <p:ph type="title"/>
          </p:nvPr>
        </p:nvSpPr>
        <p:spPr>
          <a:xfrm>
            <a:off x="38100" y="1001713"/>
            <a:ext cx="9142413" cy="482600"/>
          </a:xfrm>
        </p:spPr>
        <p:txBody>
          <a:bodyPr/>
          <a:lstStyle/>
          <a:p>
            <a:pPr>
              <a:defRPr/>
            </a:pPr>
            <a:r>
              <a:rPr lang="en-US" sz="3200" b="1" kern="1200" dirty="0" smtClean="0">
                <a:solidFill>
                  <a:srgbClr val="000000"/>
                </a:solidFill>
                <a:latin typeface="Arial"/>
                <a:ea typeface="ＭＳ Ｐゴシック"/>
                <a:cs typeface="Arial"/>
              </a:rPr>
              <a:t>Mother and Child Worship</a:t>
            </a:r>
            <a:endParaRPr lang="en-US" dirty="0"/>
          </a:p>
        </p:txBody>
      </p:sp>
      <p:sp>
        <p:nvSpPr>
          <p:cNvPr id="11"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401</a:t>
            </a:r>
            <a:endParaRPr lang="en-US" b="1" dirty="0">
              <a:solidFill>
                <a:srgbClr val="000000"/>
              </a:solidFill>
              <a:latin typeface="Arial" charset="0"/>
              <a:cs typeface="Arial" charset="0"/>
            </a:endParaRPr>
          </a:p>
        </p:txBody>
      </p:sp>
      <p:pic>
        <p:nvPicPr>
          <p:cNvPr id="13"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676400"/>
            <a:ext cx="236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537" name="Rectangle 8"/>
          <p:cNvSpPr txBox="1">
            <a:spLocks noChangeArrowheads="1"/>
          </p:cNvSpPr>
          <p:nvPr/>
        </p:nvSpPr>
        <p:spPr bwMode="auto">
          <a:xfrm>
            <a:off x="1908175" y="1844675"/>
            <a:ext cx="230187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20000"/>
              </a:spcBef>
              <a:spcAft>
                <a:spcPct val="0"/>
              </a:spcAft>
            </a:pPr>
            <a:r>
              <a:rPr lang="en-US" sz="2800" b="1" u="sng" dirty="0">
                <a:solidFill>
                  <a:srgbClr val="000000"/>
                </a:solidFill>
                <a:latin typeface="Arial" charset="0"/>
                <a:cs typeface="Arial" charset="0"/>
              </a:rPr>
              <a:t>Babylonians</a:t>
            </a:r>
            <a:endParaRPr lang="en-US" sz="2800" b="1" dirty="0">
              <a:solidFill>
                <a:srgbClr val="000000"/>
              </a:solidFill>
              <a:latin typeface="Arial" charset="0"/>
              <a:cs typeface="Arial" charset="0"/>
            </a:endParaRPr>
          </a:p>
          <a:p>
            <a:pPr algn="ctr" defTabSz="914400" fontAlgn="base">
              <a:spcBef>
                <a:spcPct val="20000"/>
              </a:spcBef>
              <a:spcAft>
                <a:spcPct val="0"/>
              </a:spcAft>
            </a:pPr>
            <a:endParaRPr lang="en-US" sz="2800" b="1" dirty="0">
              <a:solidFill>
                <a:srgbClr val="000000"/>
              </a:solidFill>
              <a:latin typeface="Arial" charset="0"/>
              <a:cs typeface="Arial" charset="0"/>
            </a:endParaRPr>
          </a:p>
          <a:p>
            <a:pPr algn="ctr" defTabSz="914400" fontAlgn="base">
              <a:spcBef>
                <a:spcPct val="20000"/>
              </a:spcBef>
              <a:spcAft>
                <a:spcPct val="0"/>
              </a:spcAft>
            </a:pPr>
            <a:r>
              <a:rPr lang="en-US" sz="2800" b="1" dirty="0">
                <a:solidFill>
                  <a:srgbClr val="000000"/>
                </a:solidFill>
                <a:latin typeface="Arial" charset="0"/>
                <a:cs typeface="Arial" charset="0"/>
              </a:rPr>
              <a:t>The goddess mother </a:t>
            </a:r>
            <a:r>
              <a:rPr lang="en-US" sz="2800" b="1" dirty="0" err="1">
                <a:solidFill>
                  <a:srgbClr val="000000"/>
                </a:solidFill>
                <a:latin typeface="Arial" charset="0"/>
                <a:cs typeface="Arial" charset="0"/>
              </a:rPr>
              <a:t>Semiramis</a:t>
            </a:r>
            <a:r>
              <a:rPr lang="en-US" sz="2800" b="1" dirty="0">
                <a:solidFill>
                  <a:srgbClr val="000000"/>
                </a:solidFill>
                <a:latin typeface="Arial" charset="0"/>
                <a:cs typeface="Arial" charset="0"/>
              </a:rPr>
              <a:t> held her child Tammuz in her arms</a:t>
            </a:r>
            <a:endParaRPr lang="en-US" sz="2800" dirty="0">
              <a:solidFill>
                <a:srgbClr val="000000"/>
              </a:solidFill>
              <a:latin typeface="Arial" charset="0"/>
              <a:cs typeface="Arial" charset="0"/>
            </a:endParaRPr>
          </a:p>
        </p:txBody>
      </p:sp>
    </p:spTree>
    <p:extLst>
      <p:ext uri="{BB962C8B-B14F-4D97-AF65-F5344CB8AC3E}">
        <p14:creationId xmlns:p14="http://schemas.microsoft.com/office/powerpoint/2010/main" val="1255234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76138"/>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76137"/>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nodeType="afterEffect">
                                  <p:stCondLst>
                                    <p:cond delay="0"/>
                                  </p:stCondLst>
                                  <p:childTnLst>
                                    <p:set>
                                      <p:cBhvr>
                                        <p:cTn id="12" dur="1" fill="hold">
                                          <p:stCondLst>
                                            <p:cond delay="499"/>
                                          </p:stCondLst>
                                        </p:cTn>
                                        <p:tgtEl>
                                          <p:spTgt spid="1761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utoUpdateAnimBg="0"/>
      <p:bldP spid="1761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Text Box 6"/>
          <p:cNvSpPr txBox="1">
            <a:spLocks noChangeArrowheads="1"/>
          </p:cNvSpPr>
          <p:nvPr/>
        </p:nvSpPr>
        <p:spPr bwMode="auto">
          <a:xfrm>
            <a:off x="6248400" y="768388"/>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800" b="1" dirty="0">
                <a:solidFill>
                  <a:srgbClr val="000000"/>
                </a:solidFill>
                <a:latin typeface="Arial" charset="0"/>
                <a:cs typeface="Arial" charset="0"/>
              </a:rPr>
              <a:t>Who is the Focal Point of </a:t>
            </a:r>
            <a:r>
              <a:rPr lang="en-US" sz="2800" b="1" dirty="0" smtClean="0">
                <a:solidFill>
                  <a:srgbClr val="000000"/>
                </a:solidFill>
                <a:latin typeface="Arial" charset="0"/>
                <a:cs typeface="Arial" charset="0"/>
              </a:rPr>
              <a:t>Michelangelo</a:t>
            </a:r>
            <a:r>
              <a:rPr lang="fr-FR" altLang="ja-JP" sz="2800" b="1" dirty="0" smtClean="0">
                <a:solidFill>
                  <a:srgbClr val="000000"/>
                </a:solidFill>
                <a:latin typeface="Arial" charset="0"/>
                <a:cs typeface="Arial" charset="0"/>
              </a:rPr>
              <a:t>'</a:t>
            </a:r>
            <a:r>
              <a:rPr lang="en-US" sz="2800" b="1" dirty="0" smtClean="0">
                <a:solidFill>
                  <a:srgbClr val="000000"/>
                </a:solidFill>
                <a:latin typeface="Arial" charset="0"/>
                <a:cs typeface="Arial" charset="0"/>
              </a:rPr>
              <a:t>s </a:t>
            </a:r>
            <a:r>
              <a:rPr lang="en-US" sz="2800" b="1" dirty="0">
                <a:solidFill>
                  <a:srgbClr val="000000"/>
                </a:solidFill>
                <a:latin typeface="Arial" charset="0"/>
                <a:cs typeface="Arial" charset="0"/>
              </a:rPr>
              <a:t>Pieta?</a:t>
            </a:r>
          </a:p>
        </p:txBody>
      </p:sp>
      <p:pic>
        <p:nvPicPr>
          <p:cNvPr id="1048578"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531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6464300" y="3028988"/>
            <a:ext cx="238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latin typeface="Arial" charset="0"/>
                <a:cs typeface="Arial" charset="0"/>
              </a:rPr>
              <a:t>Jesus is much smaller than Mary!</a:t>
            </a:r>
          </a:p>
        </p:txBody>
      </p:sp>
      <p:sp>
        <p:nvSpPr>
          <p:cNvPr id="2" name="Title 1"/>
          <p:cNvSpPr>
            <a:spLocks noGrp="1"/>
          </p:cNvSpPr>
          <p:nvPr>
            <p:ph type="title"/>
          </p:nvPr>
        </p:nvSpPr>
        <p:spPr>
          <a:xfrm>
            <a:off x="34925" y="260350"/>
            <a:ext cx="3060700" cy="1081088"/>
          </a:xfrm>
        </p:spPr>
        <p:txBody>
          <a:bodyPr/>
          <a:lstStyle/>
          <a:p>
            <a:pPr>
              <a:defRPr/>
            </a:pPr>
            <a:r>
              <a:rPr lang="en-US" sz="4000" b="1" kern="1200" dirty="0" smtClean="0">
                <a:solidFill>
                  <a:schemeClr val="bg1"/>
                </a:solidFill>
                <a:latin typeface="Arial"/>
                <a:ea typeface="ＭＳ Ｐゴシック"/>
                <a:cs typeface="Arial"/>
              </a:rPr>
              <a:t>The Pieta</a:t>
            </a:r>
            <a:r>
              <a:rPr lang="en-US" sz="6000" dirty="0" smtClean="0">
                <a:solidFill>
                  <a:schemeClr val="bg1"/>
                </a:solidFill>
              </a:rPr>
              <a:t> </a:t>
            </a:r>
            <a:endParaRPr lang="en-US" sz="6000" dirty="0">
              <a:solidFill>
                <a:schemeClr val="bg1"/>
              </a:solidFill>
            </a:endParaRPr>
          </a:p>
        </p:txBody>
      </p:sp>
      <p:sp>
        <p:nvSpPr>
          <p:cNvPr id="6"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703003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625" name="Picture 8"/>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0626"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8972" name="Rectangle 12"/>
          <p:cNvSpPr>
            <a:spLocks noChangeArrowheads="1"/>
          </p:cNvSpPr>
          <p:nvPr/>
        </p:nvSpPr>
        <p:spPr bwMode="auto">
          <a:xfrm>
            <a:off x="4648200" y="1978025"/>
            <a:ext cx="4495800" cy="4727575"/>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pitchFamily="-112" charset="0"/>
              <a:ea typeface="ＭＳ Ｐゴシック" charset="0"/>
              <a:cs typeface="ＭＳ Ｐゴシック" charset="0"/>
            </a:endParaRPr>
          </a:p>
        </p:txBody>
      </p:sp>
      <p:sp>
        <p:nvSpPr>
          <p:cNvPr id="168973" name="Rectangle 13"/>
          <p:cNvSpPr>
            <a:spLocks noChangeArrowheads="1"/>
          </p:cNvSpPr>
          <p:nvPr/>
        </p:nvSpPr>
        <p:spPr bwMode="auto">
          <a:xfrm>
            <a:off x="914400" y="1978025"/>
            <a:ext cx="3581400" cy="19050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pitchFamily="-112" charset="0"/>
              <a:ea typeface="ＭＳ Ｐゴシック" charset="0"/>
              <a:cs typeface="ＭＳ Ｐゴシック" charset="0"/>
            </a:endParaRPr>
          </a:p>
        </p:txBody>
      </p:sp>
      <p:sp>
        <p:nvSpPr>
          <p:cNvPr id="168967" name="Rectangle 7"/>
          <p:cNvSpPr>
            <a:spLocks noChangeArrowheads="1"/>
          </p:cNvSpPr>
          <p:nvPr/>
        </p:nvSpPr>
        <p:spPr bwMode="auto">
          <a:xfrm>
            <a:off x="4256088" y="1844675"/>
            <a:ext cx="4887912" cy="48006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algn="ctr" defTabSz="914400" fontAlgn="base">
              <a:spcBef>
                <a:spcPct val="20000"/>
              </a:spcBef>
              <a:spcAft>
                <a:spcPct val="0"/>
              </a:spcAft>
              <a:defRPr/>
            </a:pPr>
            <a:r>
              <a:rPr lang="en-US" sz="2800" b="1" u="sng" dirty="0">
                <a:solidFill>
                  <a:srgbClr val="FFFFFF"/>
                </a:solidFill>
                <a:latin typeface="Arial"/>
                <a:ea typeface="ＭＳ Ｐゴシック" charset="0"/>
                <a:cs typeface="Arial"/>
              </a:rPr>
              <a:t>Catholics</a:t>
            </a:r>
            <a:endParaRPr lang="en-US" sz="2800" b="1" dirty="0">
              <a:solidFill>
                <a:srgbClr val="FFFFFF"/>
              </a:solidFill>
              <a:latin typeface="Arial"/>
              <a:ea typeface="ＭＳ Ｐゴシック" charset="0"/>
              <a:cs typeface="Arial"/>
            </a:endParaRPr>
          </a:p>
          <a:p>
            <a:pPr algn="ctr" defTabSz="914400" fontAlgn="base">
              <a:spcBef>
                <a:spcPct val="20000"/>
              </a:spcBef>
              <a:spcAft>
                <a:spcPct val="0"/>
              </a:spcAft>
              <a:defRPr/>
            </a:pPr>
            <a:r>
              <a:rPr lang="en-US" sz="2800" b="1" dirty="0">
                <a:solidFill>
                  <a:srgbClr val="FFFFFF"/>
                </a:solidFill>
                <a:latin typeface="Arial"/>
                <a:ea typeface="ＭＳ Ｐゴシック" charset="0"/>
                <a:cs typeface="Arial"/>
              </a:rPr>
              <a:t>The emperor Caligula (AD 37-41) brought the obelisk </a:t>
            </a:r>
            <a:r>
              <a:rPr lang="en-US" sz="2800" b="1" dirty="0" smtClean="0">
                <a:solidFill>
                  <a:srgbClr val="FFFFFF"/>
                </a:solidFill>
                <a:latin typeface="Arial"/>
                <a:ea typeface="ＭＳ Ｐゴシック" charset="0"/>
                <a:cs typeface="Arial"/>
              </a:rPr>
              <a:t>to </a:t>
            </a:r>
            <a:r>
              <a:rPr lang="en-US" sz="2800" b="1" dirty="0">
                <a:solidFill>
                  <a:srgbClr val="FFFFFF"/>
                </a:solidFill>
                <a:latin typeface="Arial"/>
                <a:ea typeface="ＭＳ Ｐゴシック" charset="0"/>
                <a:cs typeface="Arial"/>
              </a:rPr>
              <a:t>Rome from an Egyptian temple of sun-worship.  Pope </a:t>
            </a:r>
            <a:r>
              <a:rPr lang="en-US" sz="2800" b="1" dirty="0" err="1">
                <a:solidFill>
                  <a:srgbClr val="FFFFFF"/>
                </a:solidFill>
                <a:latin typeface="Arial"/>
                <a:ea typeface="ＭＳ Ｐゴシック" charset="0"/>
                <a:cs typeface="Arial"/>
              </a:rPr>
              <a:t>Sixtus</a:t>
            </a:r>
            <a:r>
              <a:rPr lang="en-US" sz="2800" b="1" dirty="0">
                <a:solidFill>
                  <a:srgbClr val="FFFFFF"/>
                </a:solidFill>
                <a:latin typeface="Arial"/>
                <a:ea typeface="ＭＳ Ｐゴシック" charset="0"/>
                <a:cs typeface="Arial"/>
              </a:rPr>
              <a:t> V moved it to the Vatican in AD 1586 </a:t>
            </a:r>
            <a:r>
              <a:rPr lang="en-US" sz="2800" b="1" dirty="0" smtClean="0">
                <a:solidFill>
                  <a:srgbClr val="FFFFFF"/>
                </a:solidFill>
                <a:latin typeface="Arial"/>
                <a:ea typeface="ＭＳ Ｐゴシック" charset="0"/>
                <a:cs typeface="Arial"/>
              </a:rPr>
              <a:t>as the focal </a:t>
            </a:r>
            <a:r>
              <a:rPr lang="en-US" sz="2800" b="1" dirty="0">
                <a:solidFill>
                  <a:srgbClr val="FFFFFF"/>
                </a:solidFill>
                <a:latin typeface="Arial"/>
                <a:ea typeface="ＭＳ Ｐゴシック" charset="0"/>
                <a:cs typeface="Arial"/>
              </a:rPr>
              <a:t>point of St. </a:t>
            </a:r>
            <a:r>
              <a:rPr lang="en-US" sz="2800" b="1" dirty="0" smtClean="0">
                <a:solidFill>
                  <a:srgbClr val="FFFFFF"/>
                </a:solidFill>
                <a:latin typeface="Arial"/>
                <a:ea typeface="ＭＳ Ｐゴシック" charset="0"/>
                <a:cs typeface="Arial"/>
              </a:rPr>
              <a:t>Peter</a:t>
            </a:r>
            <a:r>
              <a:rPr lang="fr-FR" sz="2800" b="1" dirty="0" smtClean="0">
                <a:solidFill>
                  <a:srgbClr val="FFFFFF"/>
                </a:solidFill>
                <a:latin typeface="Arial"/>
                <a:ea typeface="ＭＳ Ｐゴシック" charset="0"/>
                <a:cs typeface="Arial"/>
              </a:rPr>
              <a:t>'</a:t>
            </a:r>
            <a:r>
              <a:rPr lang="en-US" sz="2800" b="1" dirty="0" smtClean="0">
                <a:solidFill>
                  <a:srgbClr val="FFFFFF"/>
                </a:solidFill>
                <a:latin typeface="Arial"/>
                <a:ea typeface="ＭＳ Ｐゴシック" charset="0"/>
                <a:cs typeface="Arial"/>
              </a:rPr>
              <a:t>s </a:t>
            </a:r>
            <a:r>
              <a:rPr lang="en-US" sz="2800" b="1" dirty="0">
                <a:solidFill>
                  <a:srgbClr val="FFFFFF"/>
                </a:solidFill>
                <a:latin typeface="Arial"/>
                <a:ea typeface="ＭＳ Ｐゴシック" charset="0"/>
                <a:cs typeface="Arial"/>
              </a:rPr>
              <a:t>Square.  He imposed the death penalty if it was broken!</a:t>
            </a:r>
          </a:p>
        </p:txBody>
      </p:sp>
      <p:pic>
        <p:nvPicPr>
          <p:cNvPr id="105063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7825" y="-44450"/>
            <a:ext cx="1366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0632" name="WordArt 2"/>
          <p:cNvSpPr>
            <a:spLocks noChangeArrowheads="1" noChangeShapeType="1" noTextEdit="1"/>
          </p:cNvSpPr>
          <p:nvPr/>
        </p:nvSpPr>
        <p:spPr bwMode="auto">
          <a:xfrm>
            <a:off x="161925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2" name="Title 1"/>
          <p:cNvSpPr>
            <a:spLocks noGrp="1"/>
          </p:cNvSpPr>
          <p:nvPr>
            <p:ph type="title"/>
          </p:nvPr>
        </p:nvSpPr>
        <p:spPr>
          <a:xfrm>
            <a:off x="3924300" y="908050"/>
            <a:ext cx="3321050" cy="831850"/>
          </a:xfrm>
          <a:solidFill>
            <a:srgbClr val="FF0000"/>
          </a:solidFill>
          <a:ln>
            <a:solidFill>
              <a:schemeClr val="bg1"/>
            </a:solid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4800" b="1" kern="1200" dirty="0">
                <a:solidFill>
                  <a:srgbClr val="FFFFFF"/>
                </a:solidFill>
                <a:latin typeface="Arial"/>
                <a:ea typeface="ＭＳ Ｐゴシック" charset="0"/>
                <a:cs typeface="Arial"/>
              </a:rPr>
              <a:t>Obelisks</a:t>
            </a:r>
          </a:p>
        </p:txBody>
      </p:sp>
      <p:sp>
        <p:nvSpPr>
          <p:cNvPr id="13" name="Rectangle 10"/>
          <p:cNvSpPr txBox="1">
            <a:spLocks noChangeArrowheads="1"/>
          </p:cNvSpPr>
          <p:nvPr/>
        </p:nvSpPr>
        <p:spPr bwMode="auto">
          <a:xfrm>
            <a:off x="0" y="1844675"/>
            <a:ext cx="2736850" cy="4116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eaLnBrk="1" hangingPunct="1">
              <a:buFontTx/>
              <a:buNone/>
              <a:defRPr/>
            </a:pPr>
            <a:r>
              <a:rPr lang="en-US" sz="2800" b="1" u="sng" dirty="0" smtClean="0">
                <a:solidFill>
                  <a:srgbClr val="FFFFFF"/>
                </a:solidFill>
                <a:latin typeface="Arial"/>
                <a:ea typeface="ＭＳ Ｐゴシック" charset="0"/>
                <a:cs typeface="Arial"/>
              </a:rPr>
              <a:t>Babylonians</a:t>
            </a:r>
            <a:endParaRPr lang="en-US" sz="2800" b="1" dirty="0" smtClean="0">
              <a:solidFill>
                <a:srgbClr val="FFFFFF"/>
              </a:solidFill>
              <a:latin typeface="Arial"/>
              <a:ea typeface="ＭＳ Ｐゴシック" charset="0"/>
              <a:cs typeface="Arial"/>
            </a:endParaRPr>
          </a:p>
          <a:p>
            <a:pPr marL="0" indent="0" algn="ctr" defTabSz="914400" eaLnBrk="1" hangingPunct="1">
              <a:buFontTx/>
              <a:buNone/>
              <a:defRPr/>
            </a:pPr>
            <a:r>
              <a:rPr lang="en-US" sz="2800" b="1" dirty="0" smtClean="0">
                <a:solidFill>
                  <a:srgbClr val="FFFFFF"/>
                </a:solidFill>
                <a:latin typeface="Arial"/>
                <a:ea typeface="ＭＳ Ｐゴシック" charset="0"/>
                <a:cs typeface="Arial"/>
              </a:rPr>
              <a:t>Image </a:t>
            </a:r>
            <a:br>
              <a:rPr lang="en-US" sz="2800" b="1" dirty="0" smtClean="0">
                <a:solidFill>
                  <a:srgbClr val="FFFFFF"/>
                </a:solidFill>
                <a:latin typeface="Arial"/>
                <a:ea typeface="ＭＳ Ｐゴシック" charset="0"/>
                <a:cs typeface="Arial"/>
              </a:rPr>
            </a:br>
            <a:r>
              <a:rPr lang="en-US" sz="2800" b="1" dirty="0" smtClean="0">
                <a:solidFill>
                  <a:srgbClr val="FFFFFF"/>
                </a:solidFill>
                <a:latin typeface="Arial"/>
                <a:ea typeface="ＭＳ Ｐゴシック" charset="0"/>
                <a:cs typeface="Arial"/>
              </a:rPr>
              <a:t>90 feet x 9 feet (Dan. 3)</a:t>
            </a:r>
          </a:p>
          <a:p>
            <a:pPr marL="0" indent="0" algn="ctr" defTabSz="914400" eaLnBrk="1" hangingPunct="1">
              <a:buFontTx/>
              <a:buNone/>
              <a:defRPr/>
            </a:pPr>
            <a:endParaRPr lang="en-US" sz="2800" b="1" dirty="0">
              <a:solidFill>
                <a:srgbClr val="FFFFFF"/>
              </a:solidFill>
              <a:latin typeface="Arial"/>
              <a:ea typeface="ＭＳ Ｐゴシック" charset="0"/>
              <a:cs typeface="Arial"/>
            </a:endParaRPr>
          </a:p>
        </p:txBody>
      </p:sp>
      <p:sp>
        <p:nvSpPr>
          <p:cNvPr id="12"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24102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15" presetClass="entr" presetSubtype="182" fill="hold" grpId="0" nodeType="clickEffect">
                                  <p:stCondLst>
                                    <p:cond delay="0"/>
                                  </p:stCondLst>
                                  <p:childTnLst>
                                    <p:set>
                                      <p:cBhvr>
                                        <p:cTn id="13" dur="1" fill="hold">
                                          <p:stCondLst>
                                            <p:cond delay="499"/>
                                          </p:stCondLst>
                                        </p:cTn>
                                        <p:tgtEl>
                                          <p:spTgt spid="168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7" grpId="0" autoUpdateAnimBg="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3" name="Rectangle 2"/>
          <p:cNvSpPr>
            <a:spLocks noGrp="1" noChangeArrowheads="1"/>
          </p:cNvSpPr>
          <p:nvPr>
            <p:ph type="title"/>
          </p:nvPr>
        </p:nvSpPr>
        <p:spPr>
          <a:xfrm>
            <a:off x="5795963" y="836613"/>
            <a:ext cx="3098800" cy="4953000"/>
          </a:xfrm>
        </p:spPr>
        <p:txBody>
          <a:bodyPr/>
          <a:lstStyle/>
          <a:p>
            <a:pPr eaLnBrk="1" hangingPunct="1"/>
            <a:r>
              <a:rPr lang="en-US" dirty="0">
                <a:latin typeface="Arial" charset="0"/>
                <a:ea typeface="ＭＳ Ｐゴシック" charset="0"/>
                <a:cs typeface="Arial" charset="0"/>
              </a:rPr>
              <a:t>The Egyptian Obelisk at St. </a:t>
            </a:r>
            <a:r>
              <a:rPr lang="en-US" dirty="0" smtClean="0">
                <a:latin typeface="Arial" charset="0"/>
                <a:ea typeface="ＭＳ Ｐゴシック" charset="0"/>
                <a:cs typeface="Arial" charset="0"/>
              </a:rPr>
              <a:t>Peter</a:t>
            </a:r>
            <a:r>
              <a:rPr lang="fr-FR" altLang="ja-JP" dirty="0" smtClean="0">
                <a:latin typeface="Arial" charset="0"/>
                <a:ea typeface="ＭＳ Ｐゴシック" charset="0"/>
                <a:cs typeface="Arial" charset="0"/>
              </a:rPr>
              <a:t>'</a:t>
            </a:r>
            <a:r>
              <a:rPr lang="en-US" dirty="0" smtClean="0">
                <a:latin typeface="Arial" charset="0"/>
                <a:ea typeface="ＭＳ Ｐゴシック" charset="0"/>
                <a:cs typeface="Arial" charset="0"/>
              </a:rPr>
              <a:t>s </a:t>
            </a:r>
            <a:r>
              <a:rPr lang="en-US" dirty="0">
                <a:latin typeface="Arial" charset="0"/>
                <a:ea typeface="ＭＳ Ｐゴシック" charset="0"/>
                <a:cs typeface="Arial" charset="0"/>
              </a:rPr>
              <a:t>Square</a:t>
            </a:r>
          </a:p>
        </p:txBody>
      </p:sp>
      <p:pic>
        <p:nvPicPr>
          <p:cNvPr id="10526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0"/>
            <a:ext cx="5364163"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62338" y="1766888"/>
            <a:ext cx="2222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743017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1616" presetClass="entr" presetSubtype="810234159" fill="hold" nodeType="clickEffect">
                                  <p:stCondLst>
                                    <p:cond delay="0"/>
                                  </p:stCondLst>
                                  <p:childTnLst>
                                    <p:set>
                                      <p:cBhvr>
                                        <p:cTn id="6" dur="1" fill="hold">
                                          <p:stCondLst>
                                            <p:cond delay="499"/>
                                          </p:stCondLst>
                                        </p:cTn>
                                        <p:tgtEl>
                                          <p:spTgt spid="17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54722" name="Line 3"/>
          <p:cNvSpPr>
            <a:spLocks noChangeShapeType="1"/>
          </p:cNvSpPr>
          <p:nvPr/>
        </p:nvSpPr>
        <p:spPr bwMode="auto">
          <a:xfrm>
            <a:off x="304800" y="765175"/>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54724" name="Rectangle 8"/>
          <p:cNvSpPr>
            <a:spLocks noChangeArrowheads="1"/>
          </p:cNvSpPr>
          <p:nvPr/>
        </p:nvSpPr>
        <p:spPr bwMode="auto">
          <a:xfrm>
            <a:off x="4783138" y="908050"/>
            <a:ext cx="43973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lang="en-US" sz="3200" b="1" u="sng" dirty="0">
                <a:solidFill>
                  <a:srgbClr val="000000"/>
                </a:solidFill>
                <a:latin typeface="Arial" charset="0"/>
                <a:ea typeface="ＭＳ Ｐゴシック" charset="0"/>
                <a:cs typeface="Arial" charset="0"/>
              </a:rPr>
              <a:t>Catholics</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Relics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Pilgrimages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Indulgences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Purgatory</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Pontiffs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Celibate Priests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Transubstantiation</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Easter Festival</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Christmas Festival</a:t>
            </a:r>
          </a:p>
        </p:txBody>
      </p:sp>
      <p:sp>
        <p:nvSpPr>
          <p:cNvPr id="2" name="Title 1"/>
          <p:cNvSpPr>
            <a:spLocks noGrp="1"/>
          </p:cNvSpPr>
          <p:nvPr>
            <p:ph type="title"/>
          </p:nvPr>
        </p:nvSpPr>
        <p:spPr>
          <a:xfrm rot="20150482">
            <a:off x="-47625" y="781050"/>
            <a:ext cx="2568575" cy="1754188"/>
          </a:xfrm>
        </p:spPr>
        <p:txBody>
          <a:bodyPr>
            <a:spAutoFit/>
          </a:bodyPr>
          <a:lstStyle/>
          <a:p>
            <a:pPr>
              <a:defRPr/>
            </a:pPr>
            <a:r>
              <a:rPr lang="en-US" sz="3600" b="1" kern="1200" dirty="0">
                <a:solidFill>
                  <a:srgbClr val="CC3399"/>
                </a:solidFill>
                <a:latin typeface="Arial" charset="0"/>
                <a:ea typeface="ＭＳ Ｐゴシック" charset="0"/>
                <a:cs typeface="Arial" charset="0"/>
              </a:rPr>
              <a:t>Other Pagan Parallels:</a:t>
            </a:r>
          </a:p>
        </p:txBody>
      </p:sp>
      <p:sp>
        <p:nvSpPr>
          <p:cNvPr id="1054726" name="Rectangle 4"/>
          <p:cNvSpPr txBox="1">
            <a:spLocks noChangeArrowheads="1"/>
          </p:cNvSpPr>
          <p:nvPr/>
        </p:nvSpPr>
        <p:spPr bwMode="auto">
          <a:xfrm>
            <a:off x="895350" y="908050"/>
            <a:ext cx="43973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20000"/>
              </a:spcBef>
              <a:spcAft>
                <a:spcPct val="0"/>
              </a:spcAft>
            </a:pPr>
            <a:r>
              <a:rPr lang="en-US" sz="3200" b="1" u="sng">
                <a:solidFill>
                  <a:srgbClr val="000000"/>
                </a:solidFill>
                <a:latin typeface="Arial" charset="0"/>
                <a:cs typeface="Arial" charset="0"/>
              </a:rPr>
              <a:t>Babylonians</a:t>
            </a:r>
            <a:endParaRPr lang="en-US" sz="3200" b="1">
              <a:solidFill>
                <a:srgbClr val="000000"/>
              </a:solidFill>
              <a:latin typeface="Arial" charset="0"/>
              <a:cs typeface="Arial" charset="0"/>
            </a:endParaRPr>
          </a:p>
          <a:p>
            <a:pPr algn="ctr" defTabSz="914400" fontAlgn="base">
              <a:spcBef>
                <a:spcPct val="20000"/>
              </a:spcBef>
              <a:spcAft>
                <a:spcPct val="0"/>
              </a:spcAft>
            </a:pPr>
            <a:r>
              <a:rPr lang="en-US" sz="3200" b="1">
                <a:solidFill>
                  <a:srgbClr val="000000"/>
                </a:solidFill>
                <a:latin typeface="Arial" charset="0"/>
                <a:cs typeface="Arial" charset="0"/>
              </a:rPr>
              <a:t>Relics</a:t>
            </a:r>
          </a:p>
          <a:p>
            <a:pPr algn="ctr" defTabSz="914400" fontAlgn="base">
              <a:spcBef>
                <a:spcPct val="20000"/>
              </a:spcBef>
              <a:spcAft>
                <a:spcPct val="0"/>
              </a:spcAft>
            </a:pPr>
            <a:r>
              <a:rPr lang="en-US" sz="3200" b="1">
                <a:solidFill>
                  <a:srgbClr val="000000"/>
                </a:solidFill>
                <a:latin typeface="Arial" charset="0"/>
                <a:cs typeface="Arial" charset="0"/>
              </a:rPr>
              <a:t>Pilgrimages</a:t>
            </a:r>
          </a:p>
          <a:p>
            <a:pPr algn="ctr" defTabSz="914400" fontAlgn="base">
              <a:spcBef>
                <a:spcPct val="20000"/>
              </a:spcBef>
              <a:spcAft>
                <a:spcPct val="0"/>
              </a:spcAft>
            </a:pPr>
            <a:r>
              <a:rPr lang="en-US" sz="3200" b="1">
                <a:solidFill>
                  <a:srgbClr val="000000"/>
                </a:solidFill>
                <a:latin typeface="Arial" charset="0"/>
                <a:cs typeface="Arial" charset="0"/>
              </a:rPr>
              <a:t>Indulgences</a:t>
            </a:r>
          </a:p>
          <a:p>
            <a:pPr algn="ctr" defTabSz="914400" fontAlgn="base">
              <a:spcBef>
                <a:spcPct val="20000"/>
              </a:spcBef>
              <a:spcAft>
                <a:spcPct val="0"/>
              </a:spcAft>
            </a:pPr>
            <a:r>
              <a:rPr lang="en-US" sz="3200" b="1">
                <a:solidFill>
                  <a:srgbClr val="000000"/>
                </a:solidFill>
                <a:latin typeface="Arial" charset="0"/>
                <a:cs typeface="Arial" charset="0"/>
              </a:rPr>
              <a:t>Purgatory</a:t>
            </a:r>
          </a:p>
          <a:p>
            <a:pPr algn="ctr" defTabSz="914400" fontAlgn="base">
              <a:spcBef>
                <a:spcPct val="20000"/>
              </a:spcBef>
              <a:spcAft>
                <a:spcPct val="0"/>
              </a:spcAft>
            </a:pPr>
            <a:r>
              <a:rPr lang="en-US" sz="3200" b="1">
                <a:solidFill>
                  <a:srgbClr val="000000"/>
                </a:solidFill>
                <a:latin typeface="Arial" charset="0"/>
                <a:cs typeface="Arial" charset="0"/>
              </a:rPr>
              <a:t>Pontiffs</a:t>
            </a:r>
          </a:p>
          <a:p>
            <a:pPr algn="ctr" defTabSz="914400" fontAlgn="base">
              <a:spcBef>
                <a:spcPct val="20000"/>
              </a:spcBef>
              <a:spcAft>
                <a:spcPct val="0"/>
              </a:spcAft>
            </a:pPr>
            <a:r>
              <a:rPr lang="en-US" sz="3200" b="1">
                <a:solidFill>
                  <a:srgbClr val="000000"/>
                </a:solidFill>
                <a:latin typeface="Arial" charset="0"/>
                <a:cs typeface="Arial" charset="0"/>
              </a:rPr>
              <a:t>Celibate Priests</a:t>
            </a:r>
          </a:p>
          <a:p>
            <a:pPr algn="ctr" defTabSz="914400" fontAlgn="base">
              <a:spcBef>
                <a:spcPct val="20000"/>
              </a:spcBef>
              <a:spcAft>
                <a:spcPct val="0"/>
              </a:spcAft>
            </a:pPr>
            <a:r>
              <a:rPr lang="en-US" sz="3200" b="1">
                <a:solidFill>
                  <a:srgbClr val="000000"/>
                </a:solidFill>
                <a:latin typeface="Arial" charset="0"/>
                <a:cs typeface="Arial" charset="0"/>
              </a:rPr>
              <a:t>Transubstantiation</a:t>
            </a:r>
          </a:p>
          <a:p>
            <a:pPr algn="ctr" defTabSz="914400" fontAlgn="base">
              <a:spcBef>
                <a:spcPct val="20000"/>
              </a:spcBef>
              <a:spcAft>
                <a:spcPct val="0"/>
              </a:spcAft>
            </a:pPr>
            <a:r>
              <a:rPr lang="en-US" sz="3200" b="1">
                <a:solidFill>
                  <a:srgbClr val="000000"/>
                </a:solidFill>
                <a:latin typeface="Arial" charset="0"/>
                <a:cs typeface="Arial" charset="0"/>
              </a:rPr>
              <a:t>Easter Festival</a:t>
            </a:r>
          </a:p>
          <a:p>
            <a:pPr algn="ctr" defTabSz="914400" fontAlgn="base">
              <a:spcBef>
                <a:spcPct val="20000"/>
              </a:spcBef>
              <a:spcAft>
                <a:spcPct val="0"/>
              </a:spcAft>
            </a:pPr>
            <a:r>
              <a:rPr lang="en-US" sz="3200" b="1">
                <a:solidFill>
                  <a:srgbClr val="000000"/>
                </a:solidFill>
                <a:latin typeface="Arial" charset="0"/>
                <a:cs typeface="Arial" charset="0"/>
              </a:rPr>
              <a:t>Winter Festival</a:t>
            </a:r>
          </a:p>
        </p:txBody>
      </p:sp>
      <p:sp>
        <p:nvSpPr>
          <p:cNvPr id="8"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26764911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769" name="Picture 6" descr="rev 17 Astrology-medicine-astronom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46163"/>
            <a:ext cx="9180513"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770" name="Picture 1" descr="rev 17 Astrology-medicine-astronom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9180513"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2"/>
          <p:cNvSpPr>
            <a:spLocks noGrp="1" noChangeArrowheads="1"/>
          </p:cNvSpPr>
          <p:nvPr>
            <p:ph type="title"/>
          </p:nvPr>
        </p:nvSpPr>
        <p:spPr/>
        <p:txBody>
          <a:bodyPr/>
          <a:lstStyle/>
          <a:p>
            <a:pPr>
              <a:defRPr/>
            </a:pPr>
            <a:r>
              <a:rPr lang="en-US" b="1" smtClean="0">
                <a:solidFill>
                  <a:schemeClr val="bg1"/>
                </a:solidFill>
                <a:latin typeface="Arial"/>
                <a:cs typeface="Arial"/>
              </a:rPr>
              <a:t>Is Babylon Astrology?</a:t>
            </a:r>
            <a:endParaRPr lang="en-US" b="1" smtClean="0">
              <a:latin typeface="Arial"/>
              <a:cs typeface="Arial"/>
            </a:endParaRPr>
          </a:p>
        </p:txBody>
      </p:sp>
      <p:pic>
        <p:nvPicPr>
          <p:cNvPr id="1056773" name="Picture 2" descr="rev 17 astrology-signs-mott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911600"/>
            <a:ext cx="4321176"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7"/>
          <p:cNvSpPr txBox="1">
            <a:spLocks noChangeArrowheads="1"/>
          </p:cNvSpPr>
          <p:nvPr/>
        </p:nvSpPr>
        <p:spPr bwMode="auto">
          <a:xfrm>
            <a:off x="8413779"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49684089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2" name="Picture 1" descr="rev 17 One-World-Relig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7216428" cy="6908618"/>
          </a:xfrm>
          <a:prstGeom prst="rect">
            <a:avLst/>
          </a:prstGeom>
        </p:spPr>
      </p:pic>
      <p:sp>
        <p:nvSpPr>
          <p:cNvPr id="146438" name="Rectangle 6"/>
          <p:cNvSpPr>
            <a:spLocks noGrp="1" noChangeArrowheads="1"/>
          </p:cNvSpPr>
          <p:nvPr>
            <p:ph type="ctrTitle"/>
          </p:nvPr>
        </p:nvSpPr>
        <p:spPr>
          <a:xfrm>
            <a:off x="5129103" y="373566"/>
            <a:ext cx="3890402" cy="1884938"/>
          </a:xfrm>
        </p:spPr>
        <p:txBody>
          <a:bodyPr/>
          <a:lstStyle/>
          <a:p>
            <a:pPr algn="r">
              <a:defRPr/>
            </a:pPr>
            <a:r>
              <a:rPr lang="en-US" b="1" dirty="0">
                <a:solidFill>
                  <a:srgbClr val="FFFFFF"/>
                </a:solidFill>
                <a:effectLst>
                  <a:glow rad="292100">
                    <a:schemeClr val="tx1">
                      <a:alpha val="75000"/>
                    </a:schemeClr>
                  </a:glow>
                </a:effectLst>
                <a:latin typeface="Arial"/>
                <a:cs typeface="Arial"/>
              </a:rPr>
              <a:t>One-World Religion</a:t>
            </a: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403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346905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3" name="Picture 2" descr="rev 17 apostate wolf_in_sheeps_clothing125028273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6216952" cy="6878657"/>
          </a:xfrm>
          <a:prstGeom prst="rect">
            <a:avLst/>
          </a:prstGeom>
        </p:spPr>
      </p:pic>
      <p:sp>
        <p:nvSpPr>
          <p:cNvPr id="146438" name="Rectangle 6"/>
          <p:cNvSpPr>
            <a:spLocks noGrp="1" noChangeArrowheads="1"/>
          </p:cNvSpPr>
          <p:nvPr>
            <p:ph type="ctrTitle"/>
          </p:nvPr>
        </p:nvSpPr>
        <p:spPr>
          <a:xfrm>
            <a:off x="5461000" y="700131"/>
            <a:ext cx="3062610" cy="2710720"/>
          </a:xfrm>
        </p:spPr>
        <p:txBody>
          <a:bodyPr/>
          <a:lstStyle/>
          <a:p>
            <a:pPr algn="r">
              <a:defRPr/>
            </a:pPr>
            <a:r>
              <a:rPr lang="en-US" b="1" dirty="0" smtClean="0">
                <a:solidFill>
                  <a:srgbClr val="FFFFFF"/>
                </a:solidFill>
                <a:effectLst>
                  <a:glow rad="292100">
                    <a:schemeClr val="tx1">
                      <a:alpha val="75000"/>
                    </a:schemeClr>
                  </a:glow>
                </a:effectLst>
                <a:latin typeface="Arial"/>
                <a:cs typeface="Arial"/>
              </a:rPr>
              <a:t>Apostate Church Centered in Rome</a:t>
            </a:r>
            <a:endParaRPr lang="en-US" b="1" dirty="0">
              <a:solidFill>
                <a:srgbClr val="FFFFFF"/>
              </a:solidFill>
              <a:effectLst>
                <a:glow rad="292100">
                  <a:schemeClr val="tx1">
                    <a:alpha val="75000"/>
                  </a:schemeClr>
                </a:glow>
              </a:effectLst>
              <a:latin typeface="Arial"/>
              <a:cs typeface="Arial"/>
            </a:endParaRPr>
          </a:p>
        </p:txBody>
      </p:sp>
    </p:spTree>
    <p:extLst>
      <p:ext uri="{BB962C8B-B14F-4D97-AF65-F5344CB8AC3E}">
        <p14:creationId xmlns:p14="http://schemas.microsoft.com/office/powerpoint/2010/main" val="40086056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1"/>
          <p:cNvSpPr>
            <a:spLocks noGrp="1"/>
          </p:cNvSpPr>
          <p:nvPr>
            <p:ph type="title" idx="4294967295"/>
          </p:nvPr>
        </p:nvSpPr>
        <p:spPr>
          <a:xfrm>
            <a:off x="3059113" y="0"/>
            <a:ext cx="6084887" cy="1052513"/>
          </a:xfrm>
          <a:solidFill>
            <a:srgbClr val="000000"/>
          </a:solidFill>
        </p:spPr>
        <p:txBody>
          <a:bodyPr/>
          <a:lstStyle/>
          <a:p>
            <a:r>
              <a:rPr lang="en-US" sz="3600" b="1" dirty="0" smtClean="0">
                <a:solidFill>
                  <a:schemeClr val="bg1"/>
                </a:solidFill>
                <a:latin typeface="Arial" charset="0"/>
                <a:ea typeface="ＭＳ Ｐゴシック" charset="0"/>
                <a:cs typeface="Arial" charset="0"/>
              </a:rPr>
              <a:t>Why are they significant?</a:t>
            </a:r>
            <a:endParaRPr lang="en-US" sz="3600" b="1" i="1" dirty="0">
              <a:solidFill>
                <a:schemeClr val="bg1"/>
              </a:solidFill>
              <a:latin typeface="Arial" charset="0"/>
              <a:ea typeface="ＭＳ Ｐゴシック" charset="0"/>
              <a:cs typeface="Arial" charset="0"/>
            </a:endParaRPr>
          </a:p>
        </p:txBody>
      </p:sp>
      <p:sp>
        <p:nvSpPr>
          <p:cNvPr id="81923" name="Title 1"/>
          <p:cNvSpPr txBox="1">
            <a:spLocks/>
          </p:cNvSpPr>
          <p:nvPr/>
        </p:nvSpPr>
        <p:spPr bwMode="auto">
          <a:xfrm>
            <a:off x="3059113" y="1341438"/>
            <a:ext cx="608488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dirty="0" smtClean="0">
                <a:solidFill>
                  <a:srgbClr val="000000"/>
                </a:solidFill>
                <a:latin typeface="Arial" charset="0"/>
                <a:cs typeface="Arial" charset="0"/>
              </a:rPr>
              <a:t>"This is the story of the decline and fall of Western civilization. It is the story of uncommonly powerful men, unfathomably evil men. . . apostates."</a:t>
            </a:r>
            <a:endParaRPr lang="en-US" sz="3200" b="1" i="1" dirty="0" smtClean="0">
              <a:solidFill>
                <a:srgbClr val="000000"/>
              </a:solidFill>
              <a:latin typeface="Arial" charset="0"/>
              <a:cs typeface="Arial" charset="0"/>
            </a:endParaRPr>
          </a:p>
          <a:p>
            <a:pPr algn="ctr" defTabSz="914400" fontAlgn="base">
              <a:spcBef>
                <a:spcPct val="0"/>
              </a:spcBef>
              <a:spcAft>
                <a:spcPct val="0"/>
              </a:spcAft>
            </a:pPr>
            <a:r>
              <a:rPr lang="en-US" sz="3200" b="1" i="1" dirty="0" smtClean="0">
                <a:solidFill>
                  <a:srgbClr val="000000"/>
                </a:solidFill>
                <a:latin typeface="Arial" charset="0"/>
                <a:cs typeface="Arial" charset="0"/>
              </a:rPr>
              <a:t>–Kevin Swanson</a:t>
            </a:r>
          </a:p>
        </p:txBody>
      </p:sp>
    </p:spTree>
    <p:extLst>
      <p:ext uri="{BB962C8B-B14F-4D97-AF65-F5344CB8AC3E}">
        <p14:creationId xmlns:p14="http://schemas.microsoft.com/office/powerpoint/2010/main" val="2658583872"/>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3" name="Picture 2" descr="rev 17 popebenedictxvipopebenedictxvifarewelleuq5aygwjf8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87633"/>
            <a:ext cx="9128267" cy="5870367"/>
          </a:xfrm>
          <a:prstGeom prst="rect">
            <a:avLst/>
          </a:prstGeom>
        </p:spPr>
      </p:pic>
      <p:sp>
        <p:nvSpPr>
          <p:cNvPr id="146438" name="Rectangle 6"/>
          <p:cNvSpPr>
            <a:spLocks noGrp="1" noChangeArrowheads="1"/>
          </p:cNvSpPr>
          <p:nvPr>
            <p:ph type="ctrTitle"/>
          </p:nvPr>
        </p:nvSpPr>
        <p:spPr>
          <a:xfrm>
            <a:off x="273886" y="99616"/>
            <a:ext cx="8077592" cy="707886"/>
          </a:xfr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4000" b="1" dirty="0">
                <a:solidFill>
                  <a:srgbClr val="FFFFFF"/>
                </a:solidFill>
                <a:effectLst>
                  <a:glow rad="292100">
                    <a:schemeClr val="tx1">
                      <a:alpha val="75000"/>
                    </a:schemeClr>
                  </a:glow>
                </a:effectLst>
                <a:latin typeface="Arial"/>
                <a:cs typeface="Arial"/>
              </a:rPr>
              <a:t>World Council of Churches</a:t>
            </a: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4" name="Picture 3" descr="rev 17 wolf-shee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1826" y="3436783"/>
            <a:ext cx="5058355" cy="3424928"/>
          </a:xfrm>
          <a:prstGeom prst="rect">
            <a:avLst/>
          </a:prstGeom>
        </p:spPr>
      </p:pic>
    </p:spTree>
    <p:extLst>
      <p:ext uri="{BB962C8B-B14F-4D97-AF65-F5344CB8AC3E}">
        <p14:creationId xmlns:p14="http://schemas.microsoft.com/office/powerpoint/2010/main" val="1683725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body" sz="half" idx="1"/>
          </p:nvPr>
        </p:nvSpPr>
        <p:spPr/>
        <p:txBody>
          <a:bodyPr/>
          <a:lstStyle/>
          <a:p>
            <a:pPr>
              <a:defRPr/>
            </a:pPr>
            <a:endParaRPr lang="en-US" smtClean="0">
              <a:latin typeface="Arial"/>
              <a:cs typeface="Arial"/>
            </a:endParaRPr>
          </a:p>
        </p:txBody>
      </p:sp>
      <p:pic>
        <p:nvPicPr>
          <p:cNvPr id="19661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6988"/>
            <a:ext cx="7019925" cy="691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6610" name="Rectangle 2"/>
          <p:cNvSpPr>
            <a:spLocks noGrp="1" noChangeArrowheads="1"/>
          </p:cNvSpPr>
          <p:nvPr>
            <p:ph type="title"/>
          </p:nvPr>
        </p:nvSpPr>
        <p:spPr>
          <a:xfrm>
            <a:off x="5867400" y="-242888"/>
            <a:ext cx="3276600" cy="5445126"/>
          </a:xfrm>
        </p:spPr>
        <p:txBody>
          <a:bodyPr/>
          <a:lstStyle/>
          <a:p>
            <a:pPr>
              <a:defRPr/>
            </a:pPr>
            <a:r>
              <a:rPr lang="en-US" sz="3600" b="1" dirty="0" smtClean="0">
                <a:solidFill>
                  <a:srgbClr val="660066"/>
                </a:solidFill>
                <a:latin typeface="Arial"/>
                <a:cs typeface="Arial"/>
              </a:rPr>
              <a:t>United Religions International</a:t>
            </a:r>
            <a:r>
              <a:rPr lang="en-US" sz="3600" b="1" dirty="0" smtClean="0">
                <a:latin typeface="Arial"/>
                <a:cs typeface="Arial"/>
              </a:rPr>
              <a:t> formed on </a:t>
            </a:r>
            <a:br>
              <a:rPr lang="en-US" sz="3600" b="1" dirty="0" smtClean="0">
                <a:latin typeface="Arial"/>
                <a:cs typeface="Arial"/>
              </a:rPr>
            </a:br>
            <a:r>
              <a:rPr lang="en-US" sz="3600" b="1" dirty="0" smtClean="0">
                <a:latin typeface="Arial"/>
                <a:cs typeface="Arial"/>
              </a:rPr>
              <a:t>26 June 2000 </a:t>
            </a:r>
            <a:r>
              <a:rPr lang="en-US" altLang="ja-JP" sz="3600" b="1" dirty="0" smtClean="0">
                <a:latin typeface="Arial"/>
                <a:cs typeface="Arial"/>
              </a:rPr>
              <a:t>"</a:t>
            </a:r>
            <a:r>
              <a:rPr lang="en-US" sz="3600" b="1" dirty="0" smtClean="0">
                <a:latin typeface="Arial"/>
                <a:cs typeface="Arial"/>
              </a:rPr>
              <a:t>to end religiously motivated violence</a:t>
            </a:r>
            <a:r>
              <a:rPr lang="en-US" altLang="ja-JP" sz="3600" b="1" dirty="0" smtClean="0">
                <a:latin typeface="Arial"/>
                <a:cs typeface="Arial"/>
              </a:rPr>
              <a:t>"</a:t>
            </a:r>
            <a:endParaRPr lang="en-US" sz="3600" b="1" dirty="0" smtClean="0">
              <a:latin typeface="Arial"/>
              <a:cs typeface="Arial"/>
            </a:endParaRPr>
          </a:p>
        </p:txBody>
      </p:sp>
      <p:sp>
        <p:nvSpPr>
          <p:cNvPr id="6" name="Text Box 37"/>
          <p:cNvSpPr txBox="1">
            <a:spLocks noChangeArrowheads="1"/>
          </p:cNvSpPr>
          <p:nvPr/>
        </p:nvSpPr>
        <p:spPr bwMode="auto">
          <a:xfrm>
            <a:off x="8413779"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404</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95188352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5625" y="0"/>
            <a:ext cx="60483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251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157538"/>
            <a:ext cx="3810000" cy="370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2514" name="Rectangle 2"/>
          <p:cNvSpPr>
            <a:spLocks noGrp="1" noChangeArrowheads="1"/>
          </p:cNvSpPr>
          <p:nvPr>
            <p:ph type="title"/>
          </p:nvPr>
        </p:nvSpPr>
        <p:spPr>
          <a:xfrm>
            <a:off x="152400" y="620713"/>
            <a:ext cx="5140325" cy="1006475"/>
          </a:xfrm>
          <a:solidFill>
            <a:schemeClr val="tx1"/>
          </a:solidFill>
          <a:effectLst>
            <a:outerShdw blurRad="63500" dist="38099" dir="2700000" algn="ctr" rotWithShape="0">
              <a:schemeClr val="tx1">
                <a:alpha val="74998"/>
              </a:schemeClr>
            </a:outerShdw>
          </a:effectLst>
        </p:spPr>
        <p:txBody>
          <a:bodyPr/>
          <a:lstStyle/>
          <a:p>
            <a:pPr>
              <a:defRPr/>
            </a:pPr>
            <a:r>
              <a:rPr lang="en-US" dirty="0" smtClean="0">
                <a:solidFill>
                  <a:srgbClr val="FFFFFF"/>
                </a:solidFill>
                <a:latin typeface="Arial"/>
                <a:cs typeface="Arial"/>
              </a:rPr>
              <a:t>Is Babylon a City?</a:t>
            </a:r>
            <a:endParaRPr lang="en-US" dirty="0" smtClean="0">
              <a:latin typeface="Arial"/>
              <a:cs typeface="Arial"/>
            </a:endParaRPr>
          </a:p>
        </p:txBody>
      </p:sp>
      <p:sp>
        <p:nvSpPr>
          <p:cNvPr id="6" name="Text Box 37"/>
          <p:cNvSpPr txBox="1">
            <a:spLocks noChangeArrowheads="1"/>
          </p:cNvSpPr>
          <p:nvPr/>
        </p:nvSpPr>
        <p:spPr bwMode="auto">
          <a:xfrm>
            <a:off x="8333147" y="14523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94794269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4052888" y="2571750"/>
            <a:ext cx="103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spcBef>
                <a:spcPct val="0"/>
              </a:spcBef>
              <a:spcAft>
                <a:spcPct val="0"/>
              </a:spcAft>
              <a:defRPr/>
            </a:pPr>
            <a:r>
              <a:rPr lang="en-US" sz="2400">
                <a:solidFill>
                  <a:srgbClr val="000000"/>
                </a:solidFill>
                <a:latin typeface="Times New Roman" charset="0"/>
                <a:ea typeface="ＭＳ Ｐゴシック" charset="0"/>
                <a:cs typeface="ＭＳ Ｐゴシック" charset="0"/>
                <a:hlinkClick r:id="rId3" action="ppaction://hlinksldjump"/>
              </a:rPr>
              <a:t>Slide 2</a:t>
            </a:r>
            <a:endParaRPr lang="en-US" sz="2400">
              <a:solidFill>
                <a:srgbClr val="000000"/>
              </a:solidFill>
              <a:latin typeface="Times New Roman" charset="0"/>
              <a:ea typeface="ＭＳ Ｐゴシック" charset="0"/>
              <a:cs typeface="ＭＳ Ｐゴシック" charset="0"/>
            </a:endParaRPr>
          </a:p>
        </p:txBody>
      </p:sp>
      <p:pic>
        <p:nvPicPr>
          <p:cNvPr id="106291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4"/>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204805" name="Rectangle 5"/>
          <p:cNvSpPr>
            <a:spLocks noGrp="1" noChangeArrowheads="1"/>
          </p:cNvSpPr>
          <p:nvPr>
            <p:ph type="title" idx="4294967295"/>
          </p:nvPr>
        </p:nvSpPr>
        <p:spPr>
          <a:xfrm>
            <a:off x="4572000" y="609600"/>
            <a:ext cx="4495800" cy="5562600"/>
          </a:xfrm>
        </p:spPr>
        <p:txBody>
          <a:bodyPr/>
          <a:lstStyle/>
          <a:p>
            <a:pPr>
              <a:defRPr/>
            </a:pPr>
            <a:r>
              <a:rPr lang="en-US" dirty="0" smtClean="0">
                <a:solidFill>
                  <a:schemeClr val="bg1"/>
                </a:solidFill>
                <a:latin typeface="Arail"/>
                <a:cs typeface="Arail"/>
              </a:rPr>
              <a:t>A Dallas Seminary professor said the 1980s rebuilding of Babylon, Iraq revealed it as Mystery Babylon</a:t>
            </a:r>
          </a:p>
        </p:txBody>
      </p:sp>
      <p:sp>
        <p:nvSpPr>
          <p:cNvPr id="7" name="Text Box 37"/>
          <p:cNvSpPr txBox="1">
            <a:spLocks noChangeArrowheads="1"/>
          </p:cNvSpPr>
          <p:nvPr/>
        </p:nvSpPr>
        <p:spPr bwMode="auto">
          <a:xfrm>
            <a:off x="8474253"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52927131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67944" name="Text Box 8"/>
          <p:cNvSpPr txBox="1">
            <a:spLocks noChangeArrowheads="1"/>
          </p:cNvSpPr>
          <p:nvPr/>
        </p:nvSpPr>
        <p:spPr bwMode="auto">
          <a:xfrm>
            <a:off x="8353425" y="41275"/>
            <a:ext cx="787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110f</a:t>
            </a:r>
          </a:p>
        </p:txBody>
      </p:sp>
      <p:pic>
        <p:nvPicPr>
          <p:cNvPr id="1064963" name="Picture 1" descr="Screen Shot 2011-12-13 at 5.28.1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1450"/>
            <a:ext cx="608488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8" name="Rectangle 12"/>
          <p:cNvSpPr>
            <a:spLocks noGrp="1" noChangeArrowheads="1"/>
          </p:cNvSpPr>
          <p:nvPr>
            <p:ph type="title" idx="4294967295"/>
          </p:nvPr>
        </p:nvSpPr>
        <p:spPr>
          <a:xfrm>
            <a:off x="609600" y="115888"/>
            <a:ext cx="7772400" cy="914400"/>
          </a:xfrm>
          <a:solidFill>
            <a:schemeClr val="tx1"/>
          </a:solidFill>
        </p:spPr>
        <p:txBody>
          <a:bodyPr/>
          <a:lstStyle/>
          <a:p>
            <a:pPr>
              <a:defRPr/>
            </a:pPr>
            <a:r>
              <a:rPr lang="en-US" dirty="0" smtClean="0">
                <a:solidFill>
                  <a:schemeClr val="bg1"/>
                </a:solidFill>
                <a:latin typeface="Arial"/>
                <a:cs typeface="Arial"/>
              </a:rPr>
              <a:t>The 1986 Babylon Medallion</a:t>
            </a:r>
          </a:p>
        </p:txBody>
      </p:sp>
      <p:sp>
        <p:nvSpPr>
          <p:cNvPr id="3" name="Right Triangle 2"/>
          <p:cNvSpPr/>
          <p:nvPr/>
        </p:nvSpPr>
        <p:spPr bwMode="auto">
          <a:xfrm rot="16200000">
            <a:off x="3995738" y="3717925"/>
            <a:ext cx="2592387" cy="2303463"/>
          </a:xfrm>
          <a:prstGeom prst="rtTriangle">
            <a:avLst/>
          </a:prstGeom>
          <a:solidFill>
            <a:srgbClr val="FFFFFF"/>
          </a:solidFill>
          <a:ln w="9525" cap="flat" cmpd="sng" algn="ctr">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8" name="Rectangle 12"/>
          <p:cNvSpPr txBox="1">
            <a:spLocks noChangeArrowheads="1"/>
          </p:cNvSpPr>
          <p:nvPr/>
        </p:nvSpPr>
        <p:spPr bwMode="auto">
          <a:xfrm>
            <a:off x="-3175" y="5949950"/>
            <a:ext cx="9147175" cy="914400"/>
          </a:xfrm>
          <a:prstGeom prst="rect">
            <a:avLst/>
          </a:prstGeom>
          <a:solidFill>
            <a:schemeClr val="accent1">
              <a:lumMod val="60000"/>
              <a:lumOff val="40000"/>
            </a:schemeClr>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4000" b="1" dirty="0" smtClean="0">
                <a:solidFill>
                  <a:srgbClr val="FF0000"/>
                </a:solidFill>
                <a:latin typeface="Arial"/>
                <a:ea typeface="ＭＳ Ｐゴシック"/>
                <a:cs typeface="Arial"/>
              </a:rPr>
              <a:t>BABYLON: Prelude to Armageddon?</a:t>
            </a:r>
          </a:p>
        </p:txBody>
      </p:sp>
      <p:sp>
        <p:nvSpPr>
          <p:cNvPr id="1064967" name="Rectangle 12"/>
          <p:cNvSpPr txBox="1">
            <a:spLocks noChangeArrowheads="1"/>
          </p:cNvSpPr>
          <p:nvPr/>
        </p:nvSpPr>
        <p:spPr bwMode="auto">
          <a:xfrm>
            <a:off x="5651500" y="1651000"/>
            <a:ext cx="331311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0000"/>
                </a:solidFill>
                <a:latin typeface="Arial" charset="0"/>
                <a:cs typeface="Arial" charset="0"/>
              </a:rPr>
              <a:t>SADDAM HUSSEIN and the ancient world conqueror, Nebuchadnezzar.  Not only did they look alike, but their mission was the same––to control the world.  And the symbol of this world dominion is an ancient city…</a:t>
            </a:r>
          </a:p>
        </p:txBody>
      </p:sp>
      <p:sp>
        <p:nvSpPr>
          <p:cNvPr id="10" name="Text Box 37"/>
          <p:cNvSpPr txBox="1">
            <a:spLocks noChangeArrowheads="1"/>
          </p:cNvSpPr>
          <p:nvPr/>
        </p:nvSpPr>
        <p:spPr bwMode="auto">
          <a:xfrm>
            <a:off x="8474253" y="24294"/>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404</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313331624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9050" y="-26988"/>
            <a:ext cx="4081463" cy="525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3544"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6021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3538" name="Rectangle 2"/>
          <p:cNvSpPr>
            <a:spLocks noGrp="1" noChangeArrowheads="1"/>
          </p:cNvSpPr>
          <p:nvPr>
            <p:ph type="title"/>
          </p:nvPr>
        </p:nvSpPr>
        <p:spPr>
          <a:xfrm>
            <a:off x="368300" y="1368425"/>
            <a:ext cx="4275138" cy="2347913"/>
          </a:xfrm>
          <a:effectLst>
            <a:outerShdw blurRad="63500" dist="38099" dir="2700000" algn="ctr" rotWithShape="0">
              <a:schemeClr val="tx1">
                <a:alpha val="74998"/>
              </a:schemeClr>
            </a:outerShdw>
          </a:effectLst>
        </p:spPr>
        <p:txBody>
          <a:bodyPr/>
          <a:lstStyle/>
          <a:p>
            <a:pPr>
              <a:defRPr/>
            </a:pPr>
            <a:r>
              <a:rPr lang="en-US" sz="4000" b="1" dirty="0" smtClean="0">
                <a:solidFill>
                  <a:srgbClr val="FFFFFF"/>
                </a:solidFill>
                <a:latin typeface="Arial"/>
                <a:cs typeface="Arial"/>
              </a:rPr>
              <a:t>Is Babylon a Code Name for Rome?</a:t>
            </a:r>
            <a:endParaRPr lang="en-US" sz="4000" b="1" dirty="0" smtClean="0">
              <a:latin typeface="Arial"/>
              <a:cs typeface="Arial"/>
            </a:endParaRPr>
          </a:p>
        </p:txBody>
      </p:sp>
      <p:sp>
        <p:nvSpPr>
          <p:cNvPr id="1067012"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407</a:t>
            </a:r>
            <a:endParaRPr lang="en-US" b="1" dirty="0">
              <a:solidFill>
                <a:srgbClr val="FFFFFF"/>
              </a:solidFill>
              <a:latin typeface="Arial" charset="0"/>
              <a:cs typeface="Arial" charset="0"/>
            </a:endParaRPr>
          </a:p>
        </p:txBody>
      </p:sp>
      <p:pic>
        <p:nvPicPr>
          <p:cNvPr id="2" name="Picture 1"/>
          <p:cNvPicPr>
            <a:picLocks noChangeAspect="1"/>
          </p:cNvPicPr>
          <p:nvPr/>
        </p:nvPicPr>
        <p:blipFill>
          <a:blip r:embed="rId5"/>
          <a:stretch>
            <a:fillRect/>
          </a:stretch>
        </p:blipFill>
        <p:spPr>
          <a:xfrm>
            <a:off x="9453034" y="0"/>
            <a:ext cx="6350000" cy="6057900"/>
          </a:xfrm>
          <a:prstGeom prst="rect">
            <a:avLst/>
          </a:prstGeom>
        </p:spPr>
      </p:pic>
    </p:spTree>
    <p:extLst>
      <p:ext uri="{BB962C8B-B14F-4D97-AF65-F5344CB8AC3E}">
        <p14:creationId xmlns:p14="http://schemas.microsoft.com/office/powerpoint/2010/main" val="40527148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v9 7 hills Rome model 2nd c BC from east, tb n0119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363"/>
            <a:ext cx="9144000" cy="6858000"/>
          </a:xfrm>
          <a:prstGeom prst="rect">
            <a:avLst/>
          </a:prstGeom>
        </p:spPr>
      </p:pic>
      <p:sp>
        <p:nvSpPr>
          <p:cNvPr id="193538" name="Rectangle 2"/>
          <p:cNvSpPr>
            <a:spLocks noGrp="1" noChangeArrowheads="1"/>
          </p:cNvSpPr>
          <p:nvPr>
            <p:ph type="title"/>
          </p:nvPr>
        </p:nvSpPr>
        <p:spPr>
          <a:xfrm>
            <a:off x="-1" y="0"/>
            <a:ext cx="8009643" cy="1044833"/>
          </a:xfrm>
          <a:effectLst>
            <a:outerShdw blurRad="63500" dist="38099" dir="2700000" algn="ctr" rotWithShape="0">
              <a:schemeClr val="tx1">
                <a:alpha val="74998"/>
              </a:schemeClr>
            </a:outerShdw>
          </a:effectLst>
        </p:spPr>
        <p:txBody>
          <a:bodyPr/>
          <a:lstStyle/>
          <a:p>
            <a:pPr>
              <a:defRPr/>
            </a:pPr>
            <a:r>
              <a:rPr lang="en-US" sz="4000" b="1" dirty="0" smtClean="0">
                <a:solidFill>
                  <a:srgbClr val="FFFFFF"/>
                </a:solidFill>
                <a:effectLst>
                  <a:glow rad="266700">
                    <a:schemeClr val="tx1">
                      <a:alpha val="75000"/>
                    </a:schemeClr>
                  </a:glow>
                </a:effectLst>
                <a:latin typeface="Arial"/>
                <a:cs typeface="Arial"/>
              </a:rPr>
              <a:t>Rome had seven hills (17:9)</a:t>
            </a:r>
            <a:endParaRPr lang="en-US" sz="4000" b="1" dirty="0" smtClean="0">
              <a:effectLst>
                <a:glow rad="266700">
                  <a:schemeClr val="tx1">
                    <a:alpha val="75000"/>
                  </a:schemeClr>
                </a:glow>
              </a:effectLst>
              <a:latin typeface="Arial"/>
              <a:cs typeface="Arial"/>
            </a:endParaRPr>
          </a:p>
        </p:txBody>
      </p:sp>
      <p:sp>
        <p:nvSpPr>
          <p:cNvPr id="1067012" name="Text Box 37"/>
          <p:cNvSpPr txBox="1">
            <a:spLocks noChangeArrowheads="1"/>
          </p:cNvSpPr>
          <p:nvPr/>
        </p:nvSpPr>
        <p:spPr bwMode="auto">
          <a:xfrm>
            <a:off x="8194007" y="-37498"/>
            <a:ext cx="901847" cy="73405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rgbClr val="FFFFFF"/>
                </a:solidFill>
                <a:effectLst>
                  <a:glow rad="266700">
                    <a:schemeClr val="tx1">
                      <a:alpha val="75000"/>
                    </a:schemeClr>
                  </a:glow>
                </a:effectLst>
                <a:latin typeface="Arial"/>
                <a:ea typeface="+mj-ea"/>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defTabSz="914400" eaLnBrk="0" fontAlgn="base" hangingPunct="0">
              <a:spcBef>
                <a:spcPct val="0"/>
              </a:spcBef>
              <a:spcAft>
                <a:spcPct val="0"/>
              </a:spcAft>
            </a:pPr>
            <a:r>
              <a:rPr lang="en-US" sz="2400" dirty="0">
                <a:effectLst>
                  <a:glow rad="266700">
                    <a:srgbClr val="000000">
                      <a:alpha val="75000"/>
                    </a:srgbClr>
                  </a:glow>
                </a:effectLst>
                <a:ea typeface="ＭＳ Ｐゴシック"/>
              </a:rPr>
              <a:t>407</a:t>
            </a:r>
          </a:p>
        </p:txBody>
      </p:sp>
    </p:spTree>
    <p:extLst>
      <p:ext uri="{BB962C8B-B14F-4D97-AF65-F5344CB8AC3E}">
        <p14:creationId xmlns:p14="http://schemas.microsoft.com/office/powerpoint/2010/main" val="314082658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7" name="Picture 1" descr="Jerusalem_cou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20938"/>
            <a:ext cx="7097713"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31" t="2417" r="3149"/>
          <a:stretch/>
        </p:blipFill>
        <p:spPr bwMode="auto">
          <a:xfrm>
            <a:off x="4271963" y="-26988"/>
            <a:ext cx="4926012" cy="367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9682" name="Rectangle 2"/>
          <p:cNvSpPr>
            <a:spLocks noGrp="1" noChangeArrowheads="1"/>
          </p:cNvSpPr>
          <p:nvPr>
            <p:ph type="title"/>
          </p:nvPr>
        </p:nvSpPr>
        <p:spPr>
          <a:xfrm>
            <a:off x="0" y="0"/>
            <a:ext cx="4284663" cy="2420938"/>
          </a:xfrm>
          <a:effectLst>
            <a:outerShdw blurRad="63500" dist="38099" dir="2700000" algn="ctr" rotWithShape="0">
              <a:schemeClr val="tx1">
                <a:alpha val="74998"/>
              </a:schemeClr>
            </a:outerShdw>
          </a:effectLst>
        </p:spPr>
        <p:txBody>
          <a:bodyPr/>
          <a:lstStyle/>
          <a:p>
            <a:pPr>
              <a:defRPr/>
            </a:pPr>
            <a:r>
              <a:rPr lang="en-US" sz="4000" b="1" dirty="0" smtClean="0">
                <a:solidFill>
                  <a:schemeClr val="tx1"/>
                </a:solidFill>
                <a:latin typeface="Arial"/>
                <a:cs typeface="Arial"/>
              </a:rPr>
              <a:t>Is Babylon a Code Name for Jerusalem?</a:t>
            </a:r>
          </a:p>
        </p:txBody>
      </p:sp>
      <p:sp>
        <p:nvSpPr>
          <p:cNvPr id="1069060"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633829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9685"/>
                                        </p:tgtEl>
                                        <p:attrNameLst>
                                          <p:attrName>style.visibility</p:attrName>
                                        </p:attrNameLst>
                                      </p:cBhvr>
                                      <p:to>
                                        <p:strVal val="visible"/>
                                      </p:to>
                                    </p:set>
                                    <p:animEffect transition="in" filter="fade">
                                      <p:cBhvr>
                                        <p:cTn id="7" dur="500"/>
                                        <p:tgtEl>
                                          <p:spTgt spid="199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sp>
        <p:nvSpPr>
          <p:cNvPr id="184322" name="Rectangle 2"/>
          <p:cNvSpPr>
            <a:spLocks noGrp="1" noChangeArrowheads="1"/>
          </p:cNvSpPr>
          <p:nvPr>
            <p:ph type="ctrTitle"/>
          </p:nvPr>
        </p:nvSpPr>
        <p:spPr>
          <a:xfrm>
            <a:off x="1507169" y="-1143000"/>
            <a:ext cx="5867400" cy="1143000"/>
          </a:xfrm>
        </p:spPr>
        <p:txBody>
          <a:bodyPr/>
          <a:lstStyle/>
          <a:p>
            <a:pPr>
              <a:defRPr/>
            </a:pPr>
            <a:r>
              <a:rPr lang="en-US" b="1" dirty="0" smtClean="0">
                <a:solidFill>
                  <a:schemeClr val="tx1"/>
                </a:solidFill>
                <a:latin typeface="Arial"/>
                <a:cs typeface="Arial"/>
              </a:rPr>
              <a:t>USA?</a:t>
            </a:r>
          </a:p>
        </p:txBody>
      </p:sp>
      <p:pic>
        <p:nvPicPr>
          <p:cNvPr id="107110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Text Box 6"/>
          <p:cNvSpPr txBox="1">
            <a:spLocks noChangeArrowheads="1"/>
          </p:cNvSpPr>
          <p:nvPr/>
        </p:nvSpPr>
        <p:spPr bwMode="auto">
          <a:xfrm>
            <a:off x="3886200" y="488950"/>
            <a:ext cx="508635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eaLnBrk="0" fontAlgn="base" hangingPunct="0">
              <a:spcBef>
                <a:spcPct val="0"/>
              </a:spcBef>
              <a:spcAft>
                <a:spcPct val="0"/>
              </a:spcAft>
              <a:defRPr/>
            </a:pPr>
            <a:r>
              <a:rPr lang="en-US" sz="4800" dirty="0">
                <a:solidFill>
                  <a:srgbClr val="FFFFFF"/>
                </a:solidFill>
                <a:latin typeface="Arial" charset="0"/>
                <a:ea typeface="ＭＳ Ｐゴシック" charset="0"/>
                <a:cs typeface="ＭＳ Ｐゴシック" charset="0"/>
              </a:rPr>
              <a:t>Dr. Chan Kai </a:t>
            </a:r>
            <a:r>
              <a:rPr lang="en-US" sz="4800" dirty="0" err="1">
                <a:solidFill>
                  <a:srgbClr val="FFFFFF"/>
                </a:solidFill>
                <a:latin typeface="Arial" charset="0"/>
                <a:ea typeface="ＭＳ Ｐゴシック" charset="0"/>
                <a:cs typeface="ＭＳ Ｐゴシック" charset="0"/>
              </a:rPr>
              <a:t>Lok</a:t>
            </a:r>
            <a:r>
              <a:rPr lang="en-US" sz="4800" dirty="0">
                <a:solidFill>
                  <a:srgbClr val="FFFFFF"/>
                </a:solidFill>
                <a:latin typeface="Arial" charset="0"/>
                <a:ea typeface="ＭＳ Ｐゴシック" charset="0"/>
                <a:cs typeface="ＭＳ Ｐゴシック" charset="0"/>
              </a:rPr>
              <a:t> says she is the U</a:t>
            </a:r>
            <a:r>
              <a:rPr lang="en-US" sz="4800" dirty="0">
                <a:solidFill>
                  <a:srgbClr val="FF0000"/>
                </a:solidFill>
                <a:latin typeface="Arial" charset="0"/>
                <a:ea typeface="ＭＳ Ｐゴシック" charset="0"/>
                <a:cs typeface="ＭＳ Ｐゴシック" charset="0"/>
              </a:rPr>
              <a:t>S</a:t>
            </a:r>
            <a:r>
              <a:rPr lang="en-US" sz="4800" dirty="0">
                <a:solidFill>
                  <a:srgbClr val="3333CC"/>
                </a:solidFill>
                <a:latin typeface="Arial" charset="0"/>
                <a:ea typeface="ＭＳ Ｐゴシック" charset="0"/>
                <a:cs typeface="ＭＳ Ｐゴシック" charset="0"/>
              </a:rPr>
              <a:t>A</a:t>
            </a:r>
            <a:endParaRPr lang="en-US" sz="4800" dirty="0">
              <a:solidFill>
                <a:srgbClr val="FFFFFF"/>
              </a:solidFill>
              <a:latin typeface="Arial" charset="0"/>
              <a:ea typeface="ＭＳ Ｐゴシック" charset="0"/>
              <a:cs typeface="ＭＳ Ｐゴシック" charset="0"/>
            </a:endParaRPr>
          </a:p>
          <a:p>
            <a:pPr algn="ctr" defTabSz="914400" eaLnBrk="0" fontAlgn="base" hangingPunct="0">
              <a:spcBef>
                <a:spcPct val="0"/>
              </a:spcBef>
              <a:spcAft>
                <a:spcPct val="0"/>
              </a:spcAft>
              <a:defRPr/>
            </a:pPr>
            <a:endParaRPr lang="en-US" sz="2400" dirty="0">
              <a:solidFill>
                <a:srgbClr val="000000"/>
              </a:solidFill>
              <a:latin typeface="Arial" charset="0"/>
              <a:ea typeface="ＭＳ Ｐゴシック" charset="0"/>
              <a:cs typeface="ＭＳ Ｐゴシック" charset="0"/>
            </a:endParaRPr>
          </a:p>
        </p:txBody>
      </p:sp>
      <p:pic>
        <p:nvPicPr>
          <p:cNvPr id="1843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6325" y="3232150"/>
            <a:ext cx="2438400"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71110"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019821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84326"/>
                                        </p:tgtEl>
                                        <p:attrNameLst>
                                          <p:attrName>style.visibility</p:attrName>
                                        </p:attrNameLst>
                                      </p:cBhvr>
                                      <p:to>
                                        <p:strVal val="visible"/>
                                      </p:to>
                                    </p:set>
                                    <p:animEffect transition="in" filter="wipe(up)">
                                      <p:cBhvr>
                                        <p:cTn id="7" dur="300"/>
                                        <p:tgtEl>
                                          <p:spTgt spid="184326"/>
                                        </p:tgtEl>
                                      </p:cBhvr>
                                    </p:animEffect>
                                  </p:childTnLst>
                                </p:cTn>
                              </p:par>
                            </p:childTnLst>
                          </p:cTn>
                        </p:par>
                        <p:par>
                          <p:cTn id="8" fill="hold" nodeType="afterGroup">
                            <p:stCondLst>
                              <p:cond delay="3000"/>
                            </p:stCondLst>
                            <p:childTnLst>
                              <p:par>
                                <p:cTn id="9" presetID="1" presetClass="entr" presetSubtype="0" fill="hold" nodeType="afterEffect">
                                  <p:stCondLst>
                                    <p:cond delay="0"/>
                                  </p:stCondLst>
                                  <p:childTnLst>
                                    <p:set>
                                      <p:cBhvr>
                                        <p:cTn id="10" dur="1" fill="hold">
                                          <p:stCondLst>
                                            <p:cond delay="0"/>
                                          </p:stCondLst>
                                        </p:cTn>
                                        <p:tgtEl>
                                          <p:spTgt spid="184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18 Skyscrapers.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0706" name="Rectangle 2"/>
          <p:cNvSpPr>
            <a:spLocks noGrp="1" noChangeArrowheads="1"/>
          </p:cNvSpPr>
          <p:nvPr>
            <p:ph type="title"/>
          </p:nvPr>
        </p:nvSpPr>
        <p:spPr>
          <a:xfrm>
            <a:off x="0" y="52922"/>
            <a:ext cx="8861765" cy="987905"/>
          </a:xfrm>
          <a:noFill/>
          <a:effectLst>
            <a:outerShdw blurRad="63500" dist="38099" dir="2700000" algn="ctr" rotWithShape="0">
              <a:schemeClr val="tx1">
                <a:alpha val="74998"/>
              </a:schemeClr>
            </a:outerShdw>
          </a:effectLst>
        </p:spPr>
        <p:txBody>
          <a:bodyPr/>
          <a:lstStyle/>
          <a:p>
            <a:pPr algn="l">
              <a:defRPr/>
            </a:pPr>
            <a:r>
              <a:rPr lang="en-US" sz="4000" b="1" dirty="0">
                <a:solidFill>
                  <a:srgbClr val="FFFF00"/>
                </a:solidFill>
                <a:effectLst>
                  <a:outerShdw blurRad="38100" dist="38100" dir="2700000" algn="tl">
                    <a:srgbClr val="000000"/>
                  </a:outerShdw>
                </a:effectLst>
                <a:latin typeface="Arial"/>
                <a:cs typeface="Arial"/>
              </a:rPr>
              <a:t>Babylon </a:t>
            </a:r>
            <a:r>
              <a:rPr lang="en-US" sz="4000" b="1" dirty="0" smtClean="0">
                <a:solidFill>
                  <a:srgbClr val="FFFF00"/>
                </a:solidFill>
                <a:effectLst>
                  <a:outerShdw blurRad="38100" dist="38100" dir="2700000" algn="tl">
                    <a:srgbClr val="000000"/>
                  </a:outerShdw>
                </a:effectLst>
                <a:latin typeface="Arial"/>
                <a:cs typeface="Arial"/>
              </a:rPr>
              <a:t>must </a:t>
            </a:r>
            <a:r>
              <a:rPr lang="en-US" sz="4000" b="1" dirty="0">
                <a:solidFill>
                  <a:srgbClr val="FFFF00"/>
                </a:solidFill>
                <a:effectLst>
                  <a:outerShdw blurRad="38100" dist="38100" dir="2700000" algn="tl">
                    <a:srgbClr val="000000"/>
                  </a:outerShdw>
                </a:effectLst>
                <a:latin typeface="Arial"/>
                <a:cs typeface="Arial"/>
              </a:rPr>
              <a:t>be a </a:t>
            </a:r>
            <a:r>
              <a:rPr lang="en-US" sz="4000" b="1" dirty="0" smtClean="0">
                <a:solidFill>
                  <a:srgbClr val="FFFF00"/>
                </a:solidFill>
                <a:effectLst>
                  <a:outerShdw blurRad="38100" dist="38100" dir="2700000" algn="tl">
                    <a:srgbClr val="000000"/>
                  </a:outerShdw>
                </a:effectLst>
                <a:latin typeface="Arial"/>
                <a:cs typeface="Arial"/>
              </a:rPr>
              <a:t>nation.  Why?</a:t>
            </a:r>
            <a:endParaRPr lang="en-US" sz="4000" b="1" dirty="0" smtClean="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a</a:t>
            </a:r>
            <a:endParaRPr lang="en-US" b="1" dirty="0">
              <a:solidFill>
                <a:srgbClr val="FFFFFF"/>
              </a:solidFill>
              <a:latin typeface="Arial" charset="0"/>
              <a:cs typeface="Arial" charset="0"/>
            </a:endParaRPr>
          </a:p>
        </p:txBody>
      </p:sp>
      <p:sp>
        <p:nvSpPr>
          <p:cNvPr id="7" name="Rectangle 2"/>
          <p:cNvSpPr txBox="1">
            <a:spLocks noChangeArrowheads="1"/>
          </p:cNvSpPr>
          <p:nvPr/>
        </p:nvSpPr>
        <p:spPr bwMode="auto">
          <a:xfrm>
            <a:off x="282235" y="2275709"/>
            <a:ext cx="8861765" cy="285786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265113" indent="-265113" algn="l" defTabSz="914400">
              <a:buFont typeface="Arial"/>
              <a:buChar char="•"/>
              <a:defRPr/>
            </a:pPr>
            <a:r>
              <a:rPr lang="en-US" sz="4000" b="1" dirty="0">
                <a:solidFill>
                  <a:srgbClr val="FFFFFF"/>
                </a:solidFill>
                <a:effectLst>
                  <a:outerShdw blurRad="38100" dist="38100" dir="2700000" algn="tl">
                    <a:srgbClr val="000000"/>
                  </a:outerShdw>
                </a:effectLst>
                <a:latin typeface="Arial"/>
                <a:ea typeface="ＭＳ Ｐゴシック"/>
                <a:cs typeface="Arial"/>
              </a:rPr>
              <a:t>N</a:t>
            </a:r>
            <a:r>
              <a:rPr lang="en-US" sz="4000" b="1" dirty="0" smtClean="0">
                <a:solidFill>
                  <a:srgbClr val="FFFFFF"/>
                </a:solidFill>
                <a:effectLst>
                  <a:outerShdw blurRad="38100" dist="38100" dir="2700000" algn="tl">
                    <a:srgbClr val="000000"/>
                  </a:outerShdw>
                </a:effectLst>
                <a:latin typeface="Arial"/>
                <a:ea typeface="ＭＳ Ｐゴシック"/>
                <a:cs typeface="Arial"/>
              </a:rPr>
              <a:t>o </a:t>
            </a:r>
            <a:r>
              <a:rPr lang="en-US" sz="4000" b="1" dirty="0">
                <a:solidFill>
                  <a:srgbClr val="FFFFFF"/>
                </a:solidFill>
                <a:effectLst>
                  <a:outerShdw blurRad="38100" dist="38100" dir="2700000" algn="tl">
                    <a:srgbClr val="000000"/>
                  </a:outerShdw>
                </a:effectLst>
                <a:latin typeface="Arial"/>
                <a:ea typeface="ＭＳ Ｐゴシック"/>
                <a:cs typeface="Arial"/>
              </a:rPr>
              <a:t>single city in the world reigns over the earth (17:18) </a:t>
            </a:r>
            <a:endParaRPr lang="en-US" sz="4000" b="1" dirty="0" smtClean="0">
              <a:solidFill>
                <a:srgbClr val="FFFFFF"/>
              </a:solidFill>
              <a:effectLst>
                <a:outerShdw blurRad="38100" dist="38100" dir="2700000" algn="tl">
                  <a:srgbClr val="000000"/>
                </a:outerShdw>
              </a:effectLst>
              <a:latin typeface="Arial"/>
              <a:ea typeface="ＭＳ Ｐゴシック"/>
              <a:cs typeface="Arial"/>
            </a:endParaRPr>
          </a:p>
          <a:p>
            <a:pPr marL="265113" indent="-265113" algn="l" defTabSz="914400">
              <a:buFont typeface="Arial"/>
              <a:buChar char="•"/>
              <a:defRPr/>
            </a:pPr>
            <a:endParaRPr lang="en-US" sz="4000" b="1" dirty="0" smtClean="0">
              <a:solidFill>
                <a:srgbClr val="FFFFFF"/>
              </a:solidFill>
              <a:effectLst>
                <a:outerShdw blurRad="38100" dist="38100" dir="2700000" algn="tl">
                  <a:srgbClr val="000000"/>
                </a:outerShdw>
              </a:effectLst>
              <a:latin typeface="Arial"/>
              <a:ea typeface="ＭＳ Ｐゴシック"/>
              <a:cs typeface="Arial"/>
            </a:endParaRPr>
          </a:p>
          <a:p>
            <a:pPr marL="265113" indent="-265113" algn="l" defTabSz="914400">
              <a:buFont typeface="Arial"/>
              <a:buChar char="•"/>
              <a:defRPr/>
            </a:pPr>
            <a:r>
              <a:rPr lang="en-US" sz="4000" b="1" dirty="0" smtClean="0">
                <a:solidFill>
                  <a:srgbClr val="FFFFFF"/>
                </a:solidFill>
                <a:effectLst>
                  <a:outerShdw blurRad="38100" dist="38100" dir="2700000" algn="tl">
                    <a:srgbClr val="000000"/>
                  </a:outerShdw>
                </a:effectLst>
                <a:latin typeface="Arial"/>
                <a:ea typeface="ＭＳ Ｐゴシック"/>
                <a:cs typeface="Arial"/>
              </a:rPr>
              <a:t>A "city" </a:t>
            </a:r>
            <a:r>
              <a:rPr lang="en-US" sz="4000" b="1" dirty="0">
                <a:solidFill>
                  <a:srgbClr val="FFFFFF"/>
                </a:solidFill>
                <a:effectLst>
                  <a:outerShdw blurRad="38100" dist="38100" dir="2700000" algn="tl">
                    <a:srgbClr val="000000"/>
                  </a:outerShdw>
                </a:effectLst>
                <a:latin typeface="Arial"/>
                <a:ea typeface="ＭＳ Ｐゴシック"/>
                <a:cs typeface="Arial"/>
              </a:rPr>
              <a:t>is a nation in biblical symbolism </a:t>
            </a:r>
            <a:endParaRPr lang="en-US" sz="4000" b="1" dirty="0" smtClean="0">
              <a:solidFill>
                <a:srgbClr val="FFFFFF"/>
              </a:solidFill>
              <a:latin typeface="Arial"/>
              <a:ea typeface="ＭＳ Ｐゴシック"/>
              <a:cs typeface="Arial"/>
            </a:endParaRPr>
          </a:p>
        </p:txBody>
      </p:sp>
    </p:spTree>
    <p:extLst>
      <p:ext uri="{BB962C8B-B14F-4D97-AF65-F5344CB8AC3E}">
        <p14:creationId xmlns:p14="http://schemas.microsoft.com/office/powerpoint/2010/main" val="8592612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a:extLst/>
        </p:spPr>
        <p:txBody>
          <a:bodyPr anchor="t"/>
          <a:lstStyle/>
          <a:p>
            <a:pPr>
              <a:defRPr/>
            </a:pPr>
            <a:r>
              <a:rPr lang="en-US" sz="3600" b="1" kern="1200" dirty="0" smtClean="0">
                <a:solidFill>
                  <a:srgbClr val="FFFFFF"/>
                </a:solidFill>
                <a:effectLst>
                  <a:glow rad="152400">
                    <a:schemeClr val="tx1"/>
                  </a:glow>
                </a:effectLst>
                <a:latin typeface="Arial" charset="0"/>
                <a:ea typeface="ＭＳ Ｐゴシック" charset="0"/>
                <a:cs typeface="Arial" charset="0"/>
              </a:rPr>
              <a:t>What did </a:t>
            </a:r>
            <a:r>
              <a:rPr lang="en-US" sz="3600" b="1" kern="1200" dirty="0">
                <a:solidFill>
                  <a:srgbClr val="FFFFFF"/>
                </a:solidFill>
                <a:effectLst>
                  <a:glow rad="152400">
                    <a:schemeClr val="tx1"/>
                  </a:glow>
                </a:effectLst>
                <a:latin typeface="Arial" charset="0"/>
                <a:ea typeface="ＭＳ Ｐゴシック" charset="0"/>
                <a:cs typeface="Arial" charset="0"/>
              </a:rPr>
              <a:t>the </a:t>
            </a:r>
            <a:r>
              <a:rPr lang="en-US" sz="3600" b="1" kern="1200" dirty="0" smtClean="0">
                <a:solidFill>
                  <a:srgbClr val="FFFFFF"/>
                </a:solidFill>
                <a:effectLst>
                  <a:glow rad="152400">
                    <a:schemeClr val="tx1"/>
                  </a:glow>
                </a:effectLst>
                <a:latin typeface="Arial" charset="0"/>
                <a:ea typeface="ＭＳ Ｐゴシック" charset="0"/>
                <a:cs typeface="Arial" charset="0"/>
              </a:rPr>
              <a:t>apostates teach?</a:t>
            </a:r>
            <a:endParaRPr lang="en-US" sz="3600" b="1" kern="1200" dirty="0">
              <a:solidFill>
                <a:srgbClr val="FFFFFF"/>
              </a:solidFill>
              <a:effectLst>
                <a:glow rad="152400">
                  <a:schemeClr val="tx1"/>
                </a:glow>
              </a:effectLst>
              <a:latin typeface="Arial" charset="0"/>
              <a:ea typeface="ＭＳ Ｐゴシック" charset="0"/>
              <a:cs typeface="Arial"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Nathaniel Hawthorne</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Mark Twain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John Dewey</a:t>
            </a:r>
          </a:p>
          <a:p>
            <a:pPr defTabSz="914400">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Karl Marx</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Charles Darwin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Jean-Paul Sartre</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en-US" sz="2800" b="1" dirty="0" smtClean="0">
                <a:solidFill>
                  <a:srgbClr val="FFFFFF"/>
                </a:solidFill>
                <a:effectLst>
                  <a:glow rad="152400">
                    <a:srgbClr val="000000"/>
                  </a:glow>
                </a:effectLst>
                <a:latin typeface="Arial" charset="0"/>
                <a:ea typeface="ＭＳ Ｐゴシック" charset="0"/>
                <a:cs typeface="Arial" charset="0"/>
              </a:rPr>
              <a:t>Friedrich Nietzsche</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2" name="Rounded Rectangular Callout 1"/>
          <p:cNvSpPr/>
          <p:nvPr/>
        </p:nvSpPr>
        <p:spPr bwMode="auto">
          <a:xfrm>
            <a:off x="0" y="4293096"/>
            <a:ext cx="2987824" cy="1080120"/>
          </a:xfrm>
          <a:prstGeom prst="wedgeRoundRectCallout">
            <a:avLst>
              <a:gd name="adj1" fmla="val 46012"/>
              <a:gd name="adj2" fmla="val -165394"/>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800" b="1" dirty="0" smtClean="0">
                <a:solidFill>
                  <a:srgbClr val="FFFFFF"/>
                </a:solidFill>
                <a:latin typeface="Arial"/>
                <a:ea typeface="ＭＳ Ｐゴシック" charset="0"/>
                <a:cs typeface="Arial"/>
              </a:rPr>
              <a:t>"Eliminate home schools!"</a:t>
            </a:r>
            <a:endParaRPr lang="en-US" sz="2800" b="1" dirty="0">
              <a:solidFill>
                <a:srgbClr val="FFFFFF"/>
              </a:solidFill>
              <a:latin typeface="Arial"/>
              <a:ea typeface="ＭＳ Ｐゴシック" charset="0"/>
              <a:cs typeface="Arial"/>
            </a:endParaRPr>
          </a:p>
        </p:txBody>
      </p:sp>
      <p:sp>
        <p:nvSpPr>
          <p:cNvPr id="17" name="Rounded Rectangular Callout 16"/>
          <p:cNvSpPr/>
          <p:nvPr/>
        </p:nvSpPr>
        <p:spPr bwMode="auto">
          <a:xfrm>
            <a:off x="4067944" y="5661248"/>
            <a:ext cx="3672408" cy="1080120"/>
          </a:xfrm>
          <a:prstGeom prst="wedgeRoundRectCallout">
            <a:avLst>
              <a:gd name="adj1" fmla="val -3308"/>
              <a:gd name="adj2" fmla="val -257465"/>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800" b="1" dirty="0" smtClean="0">
                <a:solidFill>
                  <a:srgbClr val="FFFFFF"/>
                </a:solidFill>
                <a:latin typeface="Arial"/>
                <a:ea typeface="ＭＳ Ｐゴシック" charset="0"/>
                <a:cs typeface="Arial"/>
              </a:rPr>
              <a:t>"God </a:t>
            </a:r>
            <a:r>
              <a:rPr lang="en-US" sz="2800" b="1" dirty="0" err="1" smtClean="0">
                <a:solidFill>
                  <a:srgbClr val="FFFFFF"/>
                </a:solidFill>
                <a:latin typeface="Arial"/>
                <a:ea typeface="ＭＳ Ｐゴシック" charset="0"/>
                <a:cs typeface="Arial"/>
              </a:rPr>
              <a:t>didn</a:t>
            </a:r>
            <a:r>
              <a:rPr lang="fr-FR" sz="2800" b="1" dirty="0" smtClean="0">
                <a:solidFill>
                  <a:srgbClr val="FFFFFF"/>
                </a:solidFill>
                <a:latin typeface="Arial"/>
                <a:ea typeface="ＭＳ Ｐゴシック" charset="0"/>
                <a:cs typeface="Arial"/>
              </a:rPr>
              <a:t>'</a:t>
            </a:r>
            <a:r>
              <a:rPr lang="en-US" sz="2800" b="1" dirty="0" smtClean="0">
                <a:solidFill>
                  <a:srgbClr val="FFFFFF"/>
                </a:solidFill>
                <a:latin typeface="Arial"/>
                <a:ea typeface="ＭＳ Ｐゴシック" charset="0"/>
                <a:cs typeface="Arial"/>
              </a:rPr>
              <a:t>t create.  We evolved!"</a:t>
            </a:r>
            <a:endParaRPr lang="en-US" sz="2800" b="1" dirty="0">
              <a:solidFill>
                <a:srgbClr val="FFFFFF"/>
              </a:solidFill>
              <a:latin typeface="Arial"/>
              <a:ea typeface="ＭＳ Ｐゴシック" charset="0"/>
              <a:cs typeface="Arial"/>
            </a:endParaRPr>
          </a:p>
        </p:txBody>
      </p:sp>
      <p:sp>
        <p:nvSpPr>
          <p:cNvPr id="18" name="Rounded Rectangular Callout 17"/>
          <p:cNvSpPr/>
          <p:nvPr/>
        </p:nvSpPr>
        <p:spPr bwMode="auto">
          <a:xfrm>
            <a:off x="5796136" y="4509120"/>
            <a:ext cx="2952328" cy="1008112"/>
          </a:xfrm>
          <a:prstGeom prst="wedgeRoundRectCallout">
            <a:avLst>
              <a:gd name="adj1" fmla="val -17511"/>
              <a:gd name="adj2" fmla="val -195662"/>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800" b="1" dirty="0" smtClean="0">
                <a:solidFill>
                  <a:srgbClr val="FFFFFF"/>
                </a:solidFill>
                <a:latin typeface="Arial"/>
                <a:ea typeface="ＭＳ Ｐゴシック" charset="0"/>
                <a:cs typeface="Arial"/>
              </a:rPr>
              <a:t>"There is no God!"</a:t>
            </a:r>
            <a:endParaRPr lang="en-US" sz="28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1019949173"/>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0706" name="Rectangle 2"/>
          <p:cNvSpPr>
            <a:spLocks noGrp="1" noChangeArrowheads="1"/>
          </p:cNvSpPr>
          <p:nvPr>
            <p:ph type="title"/>
          </p:nvPr>
        </p:nvSpPr>
        <p:spPr>
          <a:xfrm>
            <a:off x="381000" y="3860800"/>
            <a:ext cx="3903663" cy="2844800"/>
          </a:xfrm>
          <a:solidFill>
            <a:srgbClr val="16165C"/>
          </a:solidFill>
          <a:effectLst>
            <a:outerShdw blurRad="63500" dist="38099" dir="2700000" algn="ctr" rotWithShape="0">
              <a:schemeClr val="tx1">
                <a:alpha val="74998"/>
              </a:schemeClr>
            </a:outerShdw>
          </a:effectLst>
        </p:spPr>
        <p:txBody>
          <a:bodyPr/>
          <a:lstStyle/>
          <a:p>
            <a:pPr>
              <a:defRPr/>
            </a:pPr>
            <a:r>
              <a:rPr lang="en-US" sz="3600" b="1" dirty="0" smtClean="0">
                <a:solidFill>
                  <a:schemeClr val="bg1"/>
                </a:solidFill>
                <a:effectLst>
                  <a:outerShdw blurRad="38100" dist="38100" dir="2700000" algn="tl">
                    <a:srgbClr val="000000"/>
                  </a:outerShdw>
                </a:effectLst>
                <a:latin typeface="Arial"/>
                <a:cs typeface="Arial"/>
              </a:rPr>
              <a:t>The USA is Symbolized by a Woman in the Statue of Liberty</a:t>
            </a:r>
            <a:endParaRPr lang="en-US" sz="3600" b="1" dirty="0" smtClean="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solidFill>
            <a:srgbClr val="FFFFFF"/>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90"/>
                </a:solidFill>
                <a:latin typeface="Arial" charset="0"/>
                <a:cs typeface="Arial" charset="0"/>
              </a:rPr>
              <a:t>408</a:t>
            </a:r>
          </a:p>
          <a:p>
            <a:pPr algn="ctr" defTabSz="914400" eaLnBrk="0" fontAlgn="base" hangingPunct="0">
              <a:spcBef>
                <a:spcPct val="0"/>
              </a:spcBef>
              <a:spcAft>
                <a:spcPct val="0"/>
              </a:spcAft>
            </a:pPr>
            <a:r>
              <a:rPr lang="en-US" b="1" dirty="0">
                <a:solidFill>
                  <a:srgbClr val="000090"/>
                </a:solidFill>
                <a:latin typeface="Arial" charset="0"/>
                <a:cs typeface="Arial" charset="0"/>
              </a:rPr>
              <a:t>b</a:t>
            </a:r>
          </a:p>
        </p:txBody>
      </p:sp>
    </p:spTree>
    <p:extLst>
      <p:ext uri="{BB962C8B-B14F-4D97-AF65-F5344CB8AC3E}">
        <p14:creationId xmlns:p14="http://schemas.microsoft.com/office/powerpoint/2010/main" val="50627628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who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1209" y="0"/>
            <a:ext cx="4442791" cy="6858000"/>
          </a:xfrm>
          <a:prstGeom prst="rect">
            <a:avLst/>
          </a:prstGeom>
        </p:spPr>
      </p:pic>
      <p:sp>
        <p:nvSpPr>
          <p:cNvPr id="200706" name="Rectangle 2"/>
          <p:cNvSpPr>
            <a:spLocks noGrp="1" noChangeArrowheads="1"/>
          </p:cNvSpPr>
          <p:nvPr>
            <p:ph type="title"/>
          </p:nvPr>
        </p:nvSpPr>
        <p:spPr>
          <a:xfrm>
            <a:off x="381000" y="1161717"/>
            <a:ext cx="3903663" cy="5543883"/>
          </a:xfrm>
          <a:noFill/>
          <a:effectLst>
            <a:outerShdw blurRad="63500" dist="38099" dir="2700000" algn="ctr" rotWithShape="0">
              <a:schemeClr val="tx1">
                <a:alpha val="74998"/>
              </a:schemeClr>
            </a:outerShdw>
          </a:effectLst>
        </p:spPr>
        <p:txBody>
          <a:bodyPr/>
          <a:lstStyle/>
          <a:p>
            <a:pPr>
              <a:defRPr/>
            </a:pPr>
            <a:r>
              <a:rPr lang="en-US" sz="3600" b="1" dirty="0" smtClean="0">
                <a:solidFill>
                  <a:schemeClr val="bg1"/>
                </a:solidFill>
                <a:effectLst>
                  <a:outerShdw blurRad="38100" dist="38100" dir="2700000" algn="tl">
                    <a:srgbClr val="000000"/>
                  </a:outerShdw>
                </a:effectLst>
                <a:latin typeface="Arial"/>
                <a:cs typeface="Arial"/>
              </a:rPr>
              <a:t>End-Times Babylon is guilty of spiritual adultery.  This means she left her godly heritage.</a:t>
            </a:r>
            <a:endParaRPr lang="en-US" sz="3600" b="1" dirty="0" smtClean="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65302326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en-US" sz="3200" b="1" dirty="0" smtClean="0">
                <a:solidFill>
                  <a:schemeClr val="bg1"/>
                </a:solidFill>
                <a:effectLst>
                  <a:outerShdw blurRad="38100" dist="38100" dir="2700000" algn="tl">
                    <a:srgbClr val="000000"/>
                  </a:outerShdw>
                </a:effectLst>
                <a:latin typeface="Arial"/>
                <a:cs typeface="Arial"/>
              </a:rPr>
              <a:t>The USA began as a Christian nation</a:t>
            </a:r>
            <a:endParaRPr lang="en-US" sz="3200" b="1" dirty="0" smtClean="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155843751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en-US" sz="3200" b="1" dirty="0" smtClean="0">
                <a:solidFill>
                  <a:schemeClr val="bg1"/>
                </a:solidFill>
                <a:effectLst>
                  <a:outerShdw blurRad="38100" dist="38100" dir="2700000" algn="tl">
                    <a:srgbClr val="000000"/>
                  </a:outerShdw>
                </a:effectLst>
                <a:latin typeface="Arial"/>
                <a:cs typeface="Arial"/>
              </a:rPr>
              <a:t>Plymouth Pilgrims</a:t>
            </a:r>
            <a:endParaRPr lang="en-US" sz="3200" b="1" dirty="0" smtClean="0">
              <a:solidFill>
                <a:schemeClr val="bg1"/>
              </a:solidFill>
              <a:latin typeface="Arial"/>
              <a:cs typeface="Arial"/>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176547418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en-US" sz="3200" b="1" dirty="0" smtClean="0">
                <a:solidFill>
                  <a:schemeClr val="bg1"/>
                </a:solidFill>
                <a:effectLst>
                  <a:outerShdw blurRad="38100" dist="38100" dir="2700000" algn="tl">
                    <a:srgbClr val="000000"/>
                  </a:outerShdw>
                </a:effectLst>
                <a:latin typeface="Arial"/>
                <a:cs typeface="Arial"/>
              </a:rPr>
              <a:t>Yet they massacred the Pequot</a:t>
            </a:r>
            <a:endParaRPr lang="en-US" sz="3200" b="1" dirty="0" smtClean="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343955411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smtClean="0">
                <a:solidFill>
                  <a:schemeClr val="bg1"/>
                </a:solidFill>
                <a:effectLst>
                  <a:outerShdw blurRad="38100" dist="38100" dir="2700000" algn="tl">
                    <a:srgbClr val="000000"/>
                  </a:outerShdw>
                </a:effectLst>
                <a:latin typeface="Arial"/>
                <a:cs typeface="Arial"/>
              </a:rPr>
              <a:t>The USA began as a Christian nation</a:t>
            </a:r>
            <a:endParaRPr lang="en-US" sz="3200" b="1" dirty="0" smtClean="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l" defTabSz="914400">
              <a:buFont typeface="Arial"/>
              <a:buChar char="•"/>
              <a:defRPr/>
            </a:pP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smtClean="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Declaration of Independence</a:t>
            </a: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(1776) notes God 4 times</a:t>
            </a:r>
          </a:p>
          <a:p>
            <a:pPr marL="176213" indent="-176213" algn="l" defTabSz="914400">
              <a:buFont typeface="Arial"/>
              <a:buChar char="•"/>
              <a:defRPr/>
            </a:pP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smtClean="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Founding Fathers, early presidents, and the Supreme Court</a:t>
            </a: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called the USA a "Christian nation" until 1947 (see http</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r>
              <a:rPr lang="en-US" sz="32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www.afn.org</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/~govern/</a:t>
            </a:r>
            <a:r>
              <a:rPr lang="en-US" sz="3200" b="1" dirty="0" err="1"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Christian_Nation.html</a:t>
            </a: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p>
          <a:p>
            <a:pPr marL="176213" indent="-176213" algn="l" defTabSz="914400">
              <a:buFont typeface="Arial"/>
              <a:buChar char="•"/>
              <a:defRPr/>
            </a:pP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US </a:t>
            </a:r>
            <a:r>
              <a:rPr lang="en-US" sz="3200" b="1" dirty="0" smtClean="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sent the most missionaries</a:t>
            </a: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in 1900s</a:t>
            </a:r>
          </a:p>
          <a:p>
            <a:pPr marL="176213" indent="-176213" algn="l" defTabSz="914400">
              <a:buFont typeface="Arial"/>
              <a:buChar char="•"/>
              <a:defRPr/>
            </a:pP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r>
              <a:rPr lang="en-US" sz="3200" b="1" dirty="0" smtClean="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In God We Trust</a:t>
            </a: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is the national motto</a:t>
            </a:r>
          </a:p>
          <a:p>
            <a:pPr marL="176213" indent="-176213" algn="l" defTabSz="914400">
              <a:buFont typeface="Arial"/>
              <a:buChar char="•"/>
              <a:defRPr/>
            </a:pP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smtClean="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preamble of </a:t>
            </a:r>
            <a:r>
              <a:rPr lang="en-US" sz="3200" b="1" i="1" dirty="0" smtClean="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every single state</a:t>
            </a:r>
            <a:r>
              <a:rPr lang="en-US" sz="3200" b="1" i="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t>
            </a:r>
            <a:r>
              <a:rPr lang="en-US" sz="3200" b="1" dirty="0" smtClean="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among the 50 states appeals to God for help</a:t>
            </a:r>
          </a:p>
        </p:txBody>
      </p:sp>
    </p:spTree>
    <p:extLst>
      <p:ext uri="{BB962C8B-B14F-4D97-AF65-F5344CB8AC3E}">
        <p14:creationId xmlns:p14="http://schemas.microsoft.com/office/powerpoint/2010/main" val="182748961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smtClean="0">
                <a:solidFill>
                  <a:schemeClr val="bg1"/>
                </a:solidFill>
                <a:effectLst>
                  <a:outerShdw blurRad="38100" dist="38100" dir="2700000" algn="tl">
                    <a:srgbClr val="000000"/>
                  </a:outerShdw>
                </a:effectLst>
                <a:latin typeface="Arial"/>
                <a:cs typeface="Arial"/>
              </a:rPr>
              <a:t>The USA began as a Christian nation</a:t>
            </a:r>
            <a:endParaRPr lang="en-US" sz="3200" b="1" dirty="0" smtClean="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233010744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en-US">
                <a:latin typeface="Arial Black" charset="0"/>
                <a:ea typeface="ＭＳ Ｐゴシック" charset="0"/>
                <a:cs typeface="ＭＳ Ｐゴシック" charset="0"/>
              </a:rPr>
              <a:t>Do you trust in God?</a:t>
            </a: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90047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en-US">
                <a:latin typeface="Arial Black" charset="0"/>
                <a:ea typeface="ＭＳ Ｐゴシック" charset="0"/>
                <a:cs typeface="ＭＳ Ｐゴシック" charset="0"/>
              </a:rPr>
              <a:t>Do we trust in God?</a:t>
            </a:r>
          </a:p>
        </p:txBody>
      </p:sp>
    </p:spTree>
    <p:extLst>
      <p:ext uri="{BB962C8B-B14F-4D97-AF65-F5344CB8AC3E}">
        <p14:creationId xmlns:p14="http://schemas.microsoft.com/office/powerpoint/2010/main" val="655344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en-US">
                <a:latin typeface="Arial Black" charset="0"/>
                <a:ea typeface="ＭＳ Ｐゴシック" charset="0"/>
                <a:cs typeface="ＭＳ Ｐゴシック" charset="0"/>
              </a:rPr>
              <a:t>Does your trust in God embarrass you?</a:t>
            </a: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9837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Godless Philosophy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6" name="Rectangle 1026"/>
          <p:cNvSpPr txBox="1">
            <a:spLocks noChangeArrowheads="1"/>
          </p:cNvSpPr>
          <p:nvPr/>
        </p:nvSpPr>
        <p:spPr bwMode="auto">
          <a:xfrm>
            <a:off x="17637" y="4241725"/>
            <a:ext cx="9180513"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"Nietzsche is dead."</a:t>
            </a: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r>
            <a:b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t>
            </a: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G</a:t>
            </a: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od, 1900</a:t>
            </a:r>
            <a:endParaRPr lang="en-US" sz="66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smtClean="0">
                <a:solidFill>
                  <a:srgbClr val="000000"/>
                </a:solidFill>
                <a:latin typeface="Times New Roman"/>
                <a:ea typeface="ＭＳ Ｐゴシック" charset="0"/>
                <a:cs typeface="Times New Roman"/>
              </a:rPr>
              <a:t>"God is dead."</a:t>
            </a:r>
            <a:r>
              <a:rPr lang="en-US" sz="6600" dirty="0" smtClean="0">
                <a:solidFill>
                  <a:srgbClr val="000000"/>
                </a:solidFill>
                <a:latin typeface="Times New Roman"/>
                <a:ea typeface="ＭＳ Ｐゴシック" charset="0"/>
                <a:cs typeface="Times New Roman"/>
              </a:rPr>
              <a:t/>
            </a:r>
            <a:br>
              <a:rPr lang="en-US" sz="6600" dirty="0" smtClean="0">
                <a:solidFill>
                  <a:srgbClr val="000000"/>
                </a:solidFill>
                <a:latin typeface="Times New Roman"/>
                <a:ea typeface="ＭＳ Ｐゴシック" charset="0"/>
                <a:cs typeface="Times New Roman"/>
              </a:rPr>
            </a:br>
            <a:r>
              <a:rPr lang="en-US" sz="6600" dirty="0" smtClean="0">
                <a:solidFill>
                  <a:srgbClr val="000000"/>
                </a:solidFill>
                <a:latin typeface="Times New Roman"/>
                <a:ea typeface="ＭＳ Ｐゴシック" charset="0"/>
                <a:cs typeface="Times New Roman"/>
              </a:rPr>
              <a:t>– Nietzsche, 1883</a:t>
            </a:r>
            <a:endParaRPr lang="en-US" sz="6600" b="1" dirty="0" smtClean="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2938471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en-US" b="1" u="sng">
                <a:solidFill>
                  <a:srgbClr val="FFFFFF"/>
                </a:solidFill>
                <a:latin typeface="Arial" charset="0"/>
                <a:ea typeface="ＭＳ Ｐゴシック" charset="0"/>
                <a:cs typeface="ＭＳ Ｐゴシック" charset="0"/>
              </a:rPr>
              <a:t>A Cause for Shame?</a:t>
            </a:r>
            <a:endParaRPr lang="en-US" b="1">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8622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buFont typeface="Arial" charset="0"/>
              <a:buNone/>
              <a:defRPr/>
            </a:pPr>
            <a:r>
              <a:rPr lang="en-US" altLang="ja-JP" sz="3600" b="1" dirty="0" smtClean="0">
                <a:solidFill>
                  <a:srgbClr val="FFFFFF"/>
                </a:solidFill>
                <a:effectLst>
                  <a:outerShdw blurRad="38100" dist="38100" dir="2700000" algn="tl">
                    <a:srgbClr val="000000"/>
                  </a:outerShdw>
                </a:effectLst>
                <a:latin typeface="Arial" charset="0"/>
              </a:rPr>
              <a:t>"</a:t>
            </a:r>
            <a:r>
              <a:rPr lang="en-US" sz="3600" b="1" dirty="0" smtClean="0">
                <a:solidFill>
                  <a:srgbClr val="FFFFFF"/>
                </a:solidFill>
                <a:effectLst>
                  <a:outerShdw blurRad="38100" dist="38100" dir="2700000" algn="tl">
                    <a:srgbClr val="000000"/>
                  </a:outerShdw>
                </a:effectLst>
                <a:latin typeface="Arial" charset="0"/>
              </a:rPr>
              <a:t>Who, me?  Well, I</a:t>
            </a:r>
            <a:r>
              <a:rPr lang="fr-FR" altLang="ja-JP" sz="3600" b="1" dirty="0" smtClean="0">
                <a:solidFill>
                  <a:srgbClr val="FFFFFF"/>
                </a:solidFill>
                <a:effectLst>
                  <a:outerShdw blurRad="38100" dist="38100" dir="2700000" algn="tl">
                    <a:srgbClr val="000000"/>
                  </a:outerShdw>
                </a:effectLst>
                <a:latin typeface="Arial" charset="0"/>
              </a:rPr>
              <a:t>'</a:t>
            </a:r>
            <a:r>
              <a:rPr lang="en-US" sz="3600" b="1" dirty="0" smtClean="0">
                <a:solidFill>
                  <a:srgbClr val="FFFFFF"/>
                </a:solidFill>
                <a:effectLst>
                  <a:outerShdw blurRad="38100" dist="38100" dir="2700000" algn="tl">
                    <a:srgbClr val="000000"/>
                  </a:outerShdw>
                </a:effectLst>
                <a:latin typeface="Arial" charset="0"/>
              </a:rPr>
              <a:t>m </a:t>
            </a:r>
            <a:r>
              <a:rPr lang="en-US" sz="3600" b="1" i="1" dirty="0" smtClean="0">
                <a:solidFill>
                  <a:srgbClr val="FFFFFF"/>
                </a:solidFill>
                <a:effectLst>
                  <a:outerShdw blurRad="38100" dist="38100" dir="2700000" algn="tl">
                    <a:srgbClr val="000000"/>
                  </a:outerShdw>
                </a:effectLst>
                <a:latin typeface="Arial" charset="0"/>
              </a:rPr>
              <a:t>not </a:t>
            </a:r>
            <a:r>
              <a:rPr lang="en-US" sz="3600" b="1" dirty="0" smtClean="0">
                <a:solidFill>
                  <a:srgbClr val="FFFFFF"/>
                </a:solidFill>
                <a:effectLst>
                  <a:outerShdw blurRad="38100" dist="38100" dir="2700000" algn="tl">
                    <a:srgbClr val="000000"/>
                  </a:outerShdw>
                </a:effectLst>
                <a:latin typeface="Arial" charset="0"/>
              </a:rPr>
              <a:t>saying that I </a:t>
            </a:r>
            <a:r>
              <a:rPr lang="en-US" sz="3600" b="1" i="1" dirty="0" smtClean="0">
                <a:solidFill>
                  <a:srgbClr val="FFFFFF"/>
                </a:solidFill>
                <a:effectLst>
                  <a:outerShdw blurRad="38100" dist="38100" dir="2700000" algn="tl">
                    <a:srgbClr val="000000"/>
                  </a:outerShdw>
                </a:effectLst>
                <a:latin typeface="Arial" charset="0"/>
              </a:rPr>
              <a:t>am </a:t>
            </a:r>
            <a:r>
              <a:rPr lang="en-US" sz="3600" b="1" dirty="0" smtClean="0">
                <a:solidFill>
                  <a:srgbClr val="FFFFFF"/>
                </a:solidFill>
                <a:effectLst>
                  <a:outerShdw blurRad="38100" dist="38100" dir="2700000" algn="tl">
                    <a:srgbClr val="000000"/>
                  </a:outerShdw>
                </a:effectLst>
                <a:latin typeface="Arial" charset="0"/>
              </a:rPr>
              <a:t>a Christian…</a:t>
            </a:r>
            <a:br>
              <a:rPr lang="en-US" sz="3600" b="1" dirty="0" smtClean="0">
                <a:solidFill>
                  <a:srgbClr val="FFFFFF"/>
                </a:solidFill>
                <a:effectLst>
                  <a:outerShdw blurRad="38100" dist="38100" dir="2700000" algn="tl">
                    <a:srgbClr val="000000"/>
                  </a:outerShdw>
                </a:effectLst>
                <a:latin typeface="Arial" charset="0"/>
              </a:rPr>
            </a:br>
            <a:r>
              <a:rPr lang="en-US" sz="3600" b="1" dirty="0" smtClean="0">
                <a:solidFill>
                  <a:srgbClr val="FFFFFF"/>
                </a:solidFill>
                <a:effectLst>
                  <a:outerShdw blurRad="38100" dist="38100" dir="2700000" algn="tl">
                    <a:srgbClr val="000000"/>
                  </a:outerShdw>
                </a:effectLst>
                <a:latin typeface="Arial" charset="0"/>
              </a:rPr>
              <a:t>but I</a:t>
            </a:r>
            <a:r>
              <a:rPr lang="fr-FR" altLang="ja-JP" sz="3600" b="1" dirty="0" smtClean="0">
                <a:solidFill>
                  <a:srgbClr val="FFFFFF"/>
                </a:solidFill>
                <a:effectLst>
                  <a:outerShdw blurRad="38100" dist="38100" dir="2700000" algn="tl">
                    <a:srgbClr val="000000"/>
                  </a:outerShdw>
                </a:effectLst>
                <a:latin typeface="Arial" charset="0"/>
              </a:rPr>
              <a:t>'</a:t>
            </a:r>
            <a:r>
              <a:rPr lang="en-US" sz="3600" b="1" dirty="0" smtClean="0">
                <a:solidFill>
                  <a:srgbClr val="FFFFFF"/>
                </a:solidFill>
                <a:effectLst>
                  <a:outerShdw blurRad="38100" dist="38100" dir="2700000" algn="tl">
                    <a:srgbClr val="000000"/>
                  </a:outerShdw>
                </a:effectLst>
                <a:latin typeface="Arial" charset="0"/>
              </a:rPr>
              <a:t>m </a:t>
            </a:r>
            <a:r>
              <a:rPr lang="en-US" sz="3600" b="1" i="1" dirty="0" smtClean="0">
                <a:solidFill>
                  <a:srgbClr val="FFFFFF"/>
                </a:solidFill>
                <a:effectLst>
                  <a:outerShdw blurRad="38100" dist="38100" dir="2700000" algn="tl">
                    <a:srgbClr val="000000"/>
                  </a:outerShdw>
                </a:effectLst>
                <a:latin typeface="Arial" charset="0"/>
              </a:rPr>
              <a:t>not </a:t>
            </a:r>
            <a:r>
              <a:rPr lang="en-US" sz="3600" b="1" dirty="0" smtClean="0">
                <a:solidFill>
                  <a:srgbClr val="FFFFFF"/>
                </a:solidFill>
                <a:effectLst>
                  <a:outerShdw blurRad="38100" dist="38100" dir="2700000" algn="tl">
                    <a:srgbClr val="000000"/>
                  </a:outerShdw>
                </a:effectLst>
                <a:latin typeface="Arial" charset="0"/>
              </a:rPr>
              <a:t>saying that I</a:t>
            </a:r>
            <a:r>
              <a:rPr lang="fr-FR" altLang="ja-JP" sz="3600" b="1" dirty="0" smtClean="0">
                <a:solidFill>
                  <a:srgbClr val="FFFFFF"/>
                </a:solidFill>
                <a:effectLst>
                  <a:outerShdw blurRad="38100" dist="38100" dir="2700000" algn="tl">
                    <a:srgbClr val="000000"/>
                  </a:outerShdw>
                </a:effectLst>
                <a:latin typeface="Arial" charset="0"/>
              </a:rPr>
              <a:t>'</a:t>
            </a:r>
            <a:r>
              <a:rPr lang="en-US" sz="3600" b="1" dirty="0" smtClean="0">
                <a:solidFill>
                  <a:srgbClr val="FFFFFF"/>
                </a:solidFill>
                <a:effectLst>
                  <a:outerShdw blurRad="38100" dist="38100" dir="2700000" algn="tl">
                    <a:srgbClr val="000000"/>
                  </a:outerShdw>
                </a:effectLst>
                <a:latin typeface="Arial" charset="0"/>
              </a:rPr>
              <a:t>m </a:t>
            </a:r>
            <a:r>
              <a:rPr lang="en-US" sz="3600" b="1" i="1" dirty="0" smtClean="0">
                <a:solidFill>
                  <a:srgbClr val="FFFFFF"/>
                </a:solidFill>
                <a:effectLst>
                  <a:outerShdw blurRad="38100" dist="38100" dir="2700000" algn="tl">
                    <a:srgbClr val="000000"/>
                  </a:outerShdw>
                </a:effectLst>
                <a:latin typeface="Arial" charset="0"/>
              </a:rPr>
              <a:t>not</a:t>
            </a:r>
            <a:r>
              <a:rPr lang="en-US" sz="3600" b="1" dirty="0" smtClean="0">
                <a:solidFill>
                  <a:srgbClr val="FFFFFF"/>
                </a:solidFill>
                <a:effectLst>
                  <a:outerShdw blurRad="38100" dist="38100" dir="2700000" algn="tl">
                    <a:srgbClr val="000000"/>
                  </a:outerShdw>
                </a:effectLst>
                <a:latin typeface="Arial" charset="0"/>
              </a:rPr>
              <a:t>…</a:t>
            </a:r>
            <a:r>
              <a:rPr lang="en-US" altLang="ja-JP" sz="3600" b="1" dirty="0" smtClean="0">
                <a:solidFill>
                  <a:srgbClr val="FFFFFF"/>
                </a:solidFill>
                <a:effectLst>
                  <a:outerShdw blurRad="38100" dist="38100" dir="2700000" algn="tl">
                    <a:srgbClr val="000000"/>
                  </a:outerShdw>
                </a:effectLst>
                <a:latin typeface="Arial" charset="0"/>
              </a:rPr>
              <a:t>"</a:t>
            </a:r>
            <a:endParaRPr lang="en-US" sz="3600" b="1" dirty="0" smtClean="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04580507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smtClean="0">
                <a:solidFill>
                  <a:schemeClr val="bg1"/>
                </a:solidFill>
                <a:effectLst>
                  <a:outerShdw blurRad="38100" dist="38100" dir="2700000" algn="tl">
                    <a:srgbClr val="000000"/>
                  </a:outerShdw>
                </a:effectLst>
                <a:latin typeface="Arial"/>
                <a:cs typeface="Arial"/>
              </a:rPr>
              <a:t>The USA began as a Christian nation but has left its godly heritage.</a:t>
            </a:r>
            <a:endParaRPr lang="en-US" sz="3600" b="1" dirty="0" smtClean="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2400" b="1" dirty="0" smtClean="0">
                <a:solidFill>
                  <a:srgbClr val="FFFFFF"/>
                </a:solidFill>
                <a:effectLst>
                  <a:glow rad="241300">
                    <a:srgbClr val="000000">
                      <a:alpha val="86000"/>
                    </a:srgbClr>
                  </a:glow>
                </a:effectLst>
                <a:latin typeface="Arial"/>
                <a:ea typeface="ＭＳ Ｐゴシック"/>
                <a:cs typeface="Arial"/>
              </a:rPr>
              <a:t>"WHATEVER WE ONCE WERE, WE</a:t>
            </a:r>
            <a:r>
              <a:rPr lang="fr-FR" sz="2400" b="1" dirty="0" smtClean="0">
                <a:solidFill>
                  <a:srgbClr val="FFFFFF"/>
                </a:solidFill>
                <a:effectLst>
                  <a:glow rad="241300">
                    <a:srgbClr val="000000">
                      <a:alpha val="86000"/>
                    </a:srgbClr>
                  </a:glow>
                </a:effectLst>
                <a:latin typeface="Arial"/>
                <a:ea typeface="ＭＳ Ｐゴシック"/>
                <a:cs typeface="Arial"/>
              </a:rPr>
              <a:t>'</a:t>
            </a:r>
            <a:r>
              <a:rPr lang="en-US" sz="2400" b="1" dirty="0" smtClean="0">
                <a:solidFill>
                  <a:srgbClr val="FFFFFF"/>
                </a:solidFill>
                <a:effectLst>
                  <a:glow rad="241300">
                    <a:srgbClr val="000000">
                      <a:alpha val="86000"/>
                    </a:srgbClr>
                  </a:glow>
                </a:effectLst>
                <a:latin typeface="Arial"/>
                <a:ea typeface="ＭＳ Ｐゴシック"/>
                <a:cs typeface="Arial"/>
              </a:rPr>
              <a:t>RE NO LONGER JUST A CHRISTIAN NATION; WE ARE ALSO A JEWISH NATION, A MUSLIM NATION, A BUDDHIST NATION, A HINDU NATION, AND A NATION OF NON-BELIEVERS…"</a:t>
            </a: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3600" b="1" dirty="0" smtClean="0">
                <a:solidFill>
                  <a:srgbClr val="FFFFFF"/>
                </a:solidFill>
                <a:effectLst>
                  <a:glow rad="241300">
                    <a:srgbClr val="000000">
                      <a:alpha val="86000"/>
                    </a:srgbClr>
                  </a:glow>
                </a:effectLst>
                <a:latin typeface="Arial"/>
                <a:ea typeface="ＭＳ Ｐゴシック"/>
                <a:cs typeface="Arial"/>
              </a:rPr>
              <a:t>OBAMA EMAIL TO CBN NEWS </a:t>
            </a:r>
          </a:p>
        </p:txBody>
      </p:sp>
    </p:spTree>
    <p:extLst>
      <p:ext uri="{BB962C8B-B14F-4D97-AF65-F5344CB8AC3E}">
        <p14:creationId xmlns:p14="http://schemas.microsoft.com/office/powerpoint/2010/main" val="129580360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r>
              <a:rPr lang="en-US" sz="3600" b="1" dirty="0" smtClean="0">
                <a:solidFill>
                  <a:schemeClr val="bg1"/>
                </a:solidFill>
                <a:effectLst>
                  <a:glow rad="241300">
                    <a:schemeClr val="tx1">
                      <a:alpha val="86000"/>
                    </a:schemeClr>
                  </a:glow>
                </a:effectLst>
                <a:latin typeface="Arial"/>
                <a:cs typeface="Arial"/>
              </a:rPr>
              <a:t>The USA began as a Christian nation but has left its godly heritage.</a:t>
            </a: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b="1" dirty="0" smtClean="0">
                <a:solidFill>
                  <a:srgbClr val="FFFF00"/>
                </a:solidFill>
                <a:effectLst>
                  <a:glow rad="241300">
                    <a:srgbClr val="000000">
                      <a:alpha val="86000"/>
                    </a:srgbClr>
                  </a:glow>
                </a:effectLst>
                <a:latin typeface="Arial"/>
                <a:ea typeface="ＭＳ Ｐゴシック"/>
                <a:cs typeface="Arial"/>
              </a:rPr>
              <a:t>"We are no longer a Christian nation."</a:t>
            </a:r>
            <a:endParaRPr lang="en-US" sz="3600" b="1" dirty="0" smtClean="0">
              <a:solidFill>
                <a:srgbClr val="FFFF00"/>
              </a:solidFill>
              <a:effectLst>
                <a:glow rad="241300">
                  <a:srgbClr val="000000">
                    <a:alpha val="86000"/>
                  </a:srgbClr>
                </a:glow>
              </a:effectLst>
              <a:latin typeface="Arial"/>
              <a:ea typeface="ＭＳ Ｐゴシック"/>
              <a:cs typeface="Arial"/>
            </a:endParaRPr>
          </a:p>
          <a:p>
            <a:pPr algn="r" defTabSz="914400">
              <a:defRPr/>
            </a:pPr>
            <a:r>
              <a:rPr lang="en-US" sz="3200" b="1" i="1" dirty="0" smtClean="0">
                <a:solidFill>
                  <a:srgbClr val="FFFFFF"/>
                </a:solidFill>
                <a:effectLst>
                  <a:glow rad="241300">
                    <a:srgbClr val="000000">
                      <a:alpha val="86000"/>
                    </a:srgbClr>
                  </a:glow>
                </a:effectLst>
                <a:latin typeface="Arial"/>
                <a:ea typeface="ＭＳ Ｐゴシック"/>
                <a:cs typeface="Arial"/>
              </a:rPr>
              <a:t>Barack Obama</a:t>
            </a:r>
            <a:endParaRPr lang="en-US" sz="3600" b="1" i="1" dirty="0" smtClean="0">
              <a:solidFill>
                <a:srgbClr val="FFFFFF"/>
              </a:solidFill>
              <a:effectLst>
                <a:glow rad="241300">
                  <a:srgbClr val="000000">
                    <a:alpha val="86000"/>
                  </a:srgbClr>
                </a:glow>
              </a:effectLst>
              <a:latin typeface="Arial"/>
              <a:ea typeface="ＭＳ Ｐゴシック"/>
              <a:cs typeface="Arial"/>
            </a:endParaRPr>
          </a:p>
        </p:txBody>
      </p:sp>
    </p:spTree>
    <p:extLst>
      <p:ext uri="{BB962C8B-B14F-4D97-AF65-F5344CB8AC3E}">
        <p14:creationId xmlns:p14="http://schemas.microsoft.com/office/powerpoint/2010/main" val="341540981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en-US" sz="3600" b="1" dirty="0" smtClean="0">
                <a:solidFill>
                  <a:schemeClr val="bg1"/>
                </a:solidFill>
                <a:effectLst>
                  <a:outerShdw blurRad="38100" dist="38100" dir="2700000" algn="tl">
                    <a:srgbClr val="000000"/>
                  </a:outerShdw>
                </a:effectLst>
                <a:latin typeface="Arial"/>
                <a:cs typeface="Arial"/>
              </a:rPr>
              <a:t>The Christian heritage</a:t>
            </a:r>
            <a:r>
              <a:rPr lang="en-US" sz="3600" b="1" dirty="0">
                <a:solidFill>
                  <a:schemeClr val="bg1"/>
                </a:solidFill>
                <a:effectLst>
                  <a:outerShdw blurRad="38100" dist="38100" dir="2700000" algn="tl">
                    <a:srgbClr val="000000"/>
                  </a:outerShdw>
                </a:effectLst>
                <a:latin typeface="Arial"/>
                <a:cs typeface="Arial"/>
              </a:rPr>
              <a:t> </a:t>
            </a:r>
            <a:r>
              <a:rPr lang="en-US" sz="3600" b="1" dirty="0" smtClean="0">
                <a:solidFill>
                  <a:schemeClr val="bg1"/>
                </a:solidFill>
                <a:effectLst>
                  <a:outerShdw blurRad="38100" dist="38100" dir="2700000" algn="tl">
                    <a:srgbClr val="000000"/>
                  </a:outerShdw>
                </a:effectLst>
                <a:latin typeface="Arial"/>
                <a:cs typeface="Arial"/>
              </a:rPr>
              <a:t>is now hotly debated!</a:t>
            </a:r>
            <a:endParaRPr lang="en-US" sz="3600" b="1" dirty="0" smtClean="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269" y="2848343"/>
            <a:ext cx="3463474" cy="3463474"/>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2808319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USA Trade</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d</a:t>
            </a:r>
          </a:p>
        </p:txBody>
      </p:sp>
      <p:pic>
        <p:nvPicPr>
          <p:cNvPr id="4" name="Picture 3" descr="rev 17 USA trade negoti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350" y="2687114"/>
            <a:ext cx="5080000" cy="4000500"/>
          </a:xfrm>
          <a:prstGeom prst="rect">
            <a:avLst/>
          </a:prstGeom>
        </p:spPr>
      </p:pic>
      <p:pic>
        <p:nvPicPr>
          <p:cNvPr id="2" name="Picture 1" descr="rev 17 usa trade ship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7778" y="1239164"/>
            <a:ext cx="4716222" cy="3159869"/>
          </a:xfrm>
          <a:prstGeom prst="rect">
            <a:avLst/>
          </a:prstGeom>
        </p:spPr>
      </p:pic>
      <p:sp>
        <p:nvSpPr>
          <p:cNvPr id="8" name="Rectangle 1026"/>
          <p:cNvSpPr txBox="1">
            <a:spLocks noChangeArrowheads="1"/>
          </p:cNvSpPr>
          <p:nvPr/>
        </p:nvSpPr>
        <p:spPr bwMode="auto">
          <a:xfrm>
            <a:off x="0" y="1488392"/>
            <a:ext cx="4435235" cy="742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Wall Street</a:t>
            </a:r>
            <a:endParaRPr lang="en-US"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4708765" y="5469208"/>
            <a:ext cx="4435235" cy="742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WTO</a:t>
            </a:r>
            <a:endParaRPr lang="en-US"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16865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ivoryplaqu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2098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2046288" y="4624388"/>
            <a:ext cx="70977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2800" b="1" smtClean="0">
                <a:solidFill>
                  <a:srgbClr val="FFFF00"/>
                </a:solidFill>
                <a:latin typeface="Tempus Sans ITC" charset="0"/>
              </a:rPr>
              <a:t>Ivory</a:t>
            </a:r>
            <a:r>
              <a:rPr lang="en-US" sz="2800" b="1" smtClean="0">
                <a:solidFill>
                  <a:srgbClr val="FFFFFF"/>
                </a:solidFill>
                <a:latin typeface="Tempus Sans ITC" charset="0"/>
              </a:rPr>
              <a:t> – imported from Syria then exported finished products to the west</a:t>
            </a:r>
          </a:p>
        </p:txBody>
      </p:sp>
      <p:pic>
        <p:nvPicPr>
          <p:cNvPr id="64515" name="Picture 6" descr="women at windo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192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2"/>
          <p:cNvSpPr txBox="1">
            <a:spLocks noChangeArrowheads="1"/>
          </p:cNvSpPr>
          <p:nvPr/>
        </p:nvSpPr>
        <p:spPr bwMode="auto">
          <a:xfrm>
            <a:off x="0" y="2351088"/>
            <a:ext cx="9144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smtClean="0">
                <a:solidFill>
                  <a:srgbClr val="FFFFFF"/>
                </a:solidFill>
                <a:latin typeface="Tempus Sans ITC" charset="0"/>
              </a:rPr>
              <a:t>Imported raw materials from faraway countries and exported finished products:</a:t>
            </a:r>
          </a:p>
        </p:txBody>
      </p:sp>
      <p:pic>
        <p:nvPicPr>
          <p:cNvPr id="64517" name="Picture 5" descr="bowl_ph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29000"/>
            <a:ext cx="19939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8"/>
          <p:cNvSpPr txBox="1">
            <a:spLocks noChangeArrowheads="1"/>
          </p:cNvSpPr>
          <p:nvPr/>
        </p:nvSpPr>
        <p:spPr bwMode="auto">
          <a:xfrm>
            <a:off x="2051050" y="3549650"/>
            <a:ext cx="69405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2800" b="1" smtClean="0">
                <a:solidFill>
                  <a:srgbClr val="FFFF00"/>
                </a:solidFill>
                <a:latin typeface="Tempus Sans ITC" charset="0"/>
              </a:rPr>
              <a:t>Bronze</a:t>
            </a:r>
            <a:r>
              <a:rPr lang="en-US" sz="2800" b="1" smtClean="0">
                <a:solidFill>
                  <a:srgbClr val="FFFFFF"/>
                </a:solidFill>
                <a:latin typeface="Tempus Sans ITC" charset="0"/>
              </a:rPr>
              <a:t> – exported to Assyria, Cyprus, Greece, and Italy</a:t>
            </a:r>
          </a:p>
        </p:txBody>
      </p:sp>
      <p:sp>
        <p:nvSpPr>
          <p:cNvPr id="35850" name="Text Box 10"/>
          <p:cNvSpPr txBox="1">
            <a:spLocks noChangeArrowheads="1"/>
          </p:cNvSpPr>
          <p:nvPr/>
        </p:nvSpPr>
        <p:spPr bwMode="auto">
          <a:xfrm>
            <a:off x="2063750" y="5683250"/>
            <a:ext cx="65849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2800" b="1" smtClean="0">
                <a:solidFill>
                  <a:srgbClr val="FFFFFF"/>
                </a:solidFill>
                <a:latin typeface="Tempus Sans ITC" charset="0"/>
              </a:rPr>
              <a:t>Also </a:t>
            </a:r>
            <a:r>
              <a:rPr lang="en-US" sz="2800" b="1" smtClean="0">
                <a:solidFill>
                  <a:srgbClr val="FFFF00"/>
                </a:solidFill>
                <a:latin typeface="Tempus Sans ITC" charset="0"/>
              </a:rPr>
              <a:t>glass</a:t>
            </a:r>
            <a:r>
              <a:rPr lang="en-US" sz="2800" b="1" smtClean="0">
                <a:solidFill>
                  <a:srgbClr val="FFFFFF"/>
                </a:solidFill>
                <a:latin typeface="Tempus Sans ITC" charset="0"/>
              </a:rPr>
              <a:t> workings, </a:t>
            </a:r>
            <a:r>
              <a:rPr lang="en-US" sz="2800" b="1" smtClean="0">
                <a:solidFill>
                  <a:srgbClr val="FFFF00"/>
                </a:solidFill>
                <a:latin typeface="Tempus Sans ITC" charset="0"/>
              </a:rPr>
              <a:t>wool</a:t>
            </a:r>
            <a:r>
              <a:rPr lang="en-US" sz="2800" b="1" smtClean="0">
                <a:solidFill>
                  <a:srgbClr val="FFFFFF"/>
                </a:solidFill>
                <a:latin typeface="Tempus Sans ITC" charset="0"/>
              </a:rPr>
              <a:t> stuffs dyed in purple, etc.</a:t>
            </a:r>
          </a:p>
        </p:txBody>
      </p:sp>
      <p:sp>
        <p:nvSpPr>
          <p:cNvPr id="2" name="Title 1"/>
          <p:cNvSpPr>
            <a:spLocks noGrp="1"/>
          </p:cNvSpPr>
          <p:nvPr>
            <p:ph type="title" idx="4294967295"/>
          </p:nvPr>
        </p:nvSpPr>
        <p:spPr>
          <a:xfrm>
            <a:off x="2413000" y="0"/>
            <a:ext cx="4263571" cy="2485571"/>
          </a:xfrm>
          <a:noFill/>
          <a:ln>
            <a:noFill/>
          </a:ln>
        </p:spPr>
        <p:txBody>
          <a:bodyPr vert="horz" wrap="none" lIns="91440" tIns="45720" rIns="91440" bIns="45720" numCol="1" fromWordArt="1" anchor="ctr" anchorCtr="0" compatLnSpc="1">
            <a:prstTxWarp prst="textNoShape">
              <a:avLst/>
            </a:prstTxWarp>
          </a:bodyPr>
          <a:lstStyle/>
          <a:p>
            <a:r>
              <a:rPr lang="en-US" sz="4000" b="1" kern="10" dirty="0">
                <a:ln w="9525">
                  <a:solidFill>
                    <a:srgbClr val="FFFFFF"/>
                  </a:solidFill>
                  <a:round/>
                  <a:headEnd/>
                  <a:tailEnd/>
                </a:ln>
                <a:solidFill>
                  <a:srgbClr val="FFFFFF"/>
                </a:solidFill>
                <a:latin typeface="KidTYPEPaint"/>
                <a:ea typeface="KidTYPEPaint"/>
                <a:cs typeface="KidTYPEPaint"/>
              </a:rPr>
              <a:t>Trade of </a:t>
            </a:r>
            <a:r>
              <a:rPr lang="en-US" sz="4000" b="1" kern="10" dirty="0" err="1" smtClean="0">
                <a:ln w="9525">
                  <a:solidFill>
                    <a:srgbClr val="FFFFFF"/>
                  </a:solidFill>
                  <a:round/>
                  <a:headEnd/>
                  <a:tailEnd/>
                </a:ln>
                <a:solidFill>
                  <a:srgbClr val="FFFFFF"/>
                </a:solidFill>
                <a:latin typeface="KidTYPEPaint"/>
                <a:ea typeface="KidTYPEPaint"/>
                <a:cs typeface="KidTYPEPaint"/>
              </a:rPr>
              <a:t>Tyre</a:t>
            </a:r>
            <a:r>
              <a:rPr lang="en-US" sz="4000" b="1" kern="10" dirty="0" smtClean="0">
                <a:ln w="9525">
                  <a:solidFill>
                    <a:srgbClr val="FFFFFF"/>
                  </a:solidFill>
                  <a:round/>
                  <a:headEnd/>
                  <a:tailEnd/>
                </a:ln>
                <a:solidFill>
                  <a:srgbClr val="FFFFFF"/>
                </a:solidFill>
                <a:latin typeface="KidTYPEPaint"/>
                <a:ea typeface="KidTYPEPaint"/>
                <a:cs typeface="KidTYPEPaint"/>
              </a:rPr>
              <a:t> </a:t>
            </a:r>
            <a:br>
              <a:rPr lang="en-US" sz="4000" b="1" kern="10" dirty="0" smtClean="0">
                <a:ln w="9525">
                  <a:solidFill>
                    <a:srgbClr val="FFFFFF"/>
                  </a:solidFill>
                  <a:round/>
                  <a:headEnd/>
                  <a:tailEnd/>
                </a:ln>
                <a:solidFill>
                  <a:srgbClr val="FFFFFF"/>
                </a:solidFill>
                <a:latin typeface="KidTYPEPaint"/>
                <a:ea typeface="KidTYPEPaint"/>
                <a:cs typeface="KidTYPEPaint"/>
              </a:rPr>
            </a:br>
            <a:r>
              <a:rPr lang="en-US" sz="4000" b="1" kern="10" dirty="0" smtClean="0">
                <a:ln w="9525">
                  <a:solidFill>
                    <a:srgbClr val="FFFFFF"/>
                  </a:solidFill>
                  <a:round/>
                  <a:headEnd/>
                  <a:tailEnd/>
                </a:ln>
                <a:solidFill>
                  <a:srgbClr val="FFFFFF"/>
                </a:solidFill>
                <a:latin typeface="KidTYPEPaint"/>
                <a:ea typeface="KidTYPEPaint"/>
                <a:cs typeface="KidTYPEPaint"/>
              </a:rPr>
              <a:t>(Isaiah 23)</a:t>
            </a:r>
            <a:endParaRPr lang="en-US" sz="4000" b="1" kern="10" dirty="0">
              <a:ln w="9525">
                <a:solidFill>
                  <a:srgbClr val="FFFFFF"/>
                </a:solidFill>
                <a:round/>
                <a:headEnd/>
                <a:tailEnd/>
              </a:ln>
              <a:solidFill>
                <a:srgbClr val="FFFFFF"/>
              </a:solidFill>
              <a:latin typeface="KidTYPEPaint"/>
              <a:ea typeface="KidTYPEPaint"/>
              <a:cs typeface="KidTYPEPaint"/>
            </a:endParaRPr>
          </a:p>
        </p:txBody>
      </p:sp>
    </p:spTree>
    <p:extLst>
      <p:ext uri="{BB962C8B-B14F-4D97-AF65-F5344CB8AC3E}">
        <p14:creationId xmlns:p14="http://schemas.microsoft.com/office/powerpoint/2010/main" val="1690966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ssolve">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dissolve">
                                      <p:cBhvr>
                                        <p:cTn id="12" dur="500"/>
                                        <p:tgtEl>
                                          <p:spTgt spid="35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dissolve">
                                      <p:cBhvr>
                                        <p:cTn id="17" dur="500"/>
                                        <p:tgtEl>
                                          <p:spTgt spid="358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50"/>
                                        </p:tgtEl>
                                        <p:attrNameLst>
                                          <p:attrName>style.visibility</p:attrName>
                                        </p:attrNameLst>
                                      </p:cBhvr>
                                      <p:to>
                                        <p:strVal val="visible"/>
                                      </p:to>
                                    </p:set>
                                    <p:animEffect transition="in" filter="dissolve">
                                      <p:cBhvr>
                                        <p:cTn id="22"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utoUpdateAnimBg="0"/>
      <p:bldP spid="35842" grpId="0" autoUpdateAnimBg="0"/>
      <p:bldP spid="35848" grpId="0" autoUpdateAnimBg="0"/>
      <p:bldP spid="3585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3"/>
          <p:cNvSpPr>
            <a:spLocks noGrp="1" noChangeArrowheads="1"/>
          </p:cNvSpPr>
          <p:nvPr>
            <p:ph type="title" idx="4294967295"/>
          </p:nvPr>
        </p:nvSpPr>
        <p:spPr>
          <a:xfrm>
            <a:off x="762000" y="76200"/>
            <a:ext cx="7772400" cy="838200"/>
          </a:xfrm>
        </p:spPr>
        <p:txBody>
          <a:bodyPr/>
          <a:lstStyle/>
          <a:p>
            <a:pPr eaLnBrk="1" hangingPunct="1"/>
            <a:r>
              <a:rPr lang="en-US" sz="4800" dirty="0">
                <a:latin typeface="Arial"/>
                <a:ea typeface="ＭＳ Ｐゴシック" charset="0"/>
                <a:cs typeface="Arial"/>
              </a:rPr>
              <a:t>Phoenician Colonies</a:t>
            </a:r>
          </a:p>
        </p:txBody>
      </p:sp>
      <p:pic>
        <p:nvPicPr>
          <p:cNvPr id="6656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4"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Arial" charset="0"/>
                <a:cs typeface="Arial" charset="0"/>
              </a:rPr>
              <a:t>Land of Phoenicia</a:t>
            </a:r>
          </a:p>
          <a:p>
            <a:pPr defTabSz="914400" eaLnBrk="1" fontAlgn="base" hangingPunct="1">
              <a:spcBef>
                <a:spcPct val="0"/>
              </a:spcBef>
              <a:spcAft>
                <a:spcPct val="0"/>
              </a:spcAft>
            </a:pPr>
            <a:r>
              <a:rPr lang="en-US" sz="1800" smtClean="0">
                <a:solidFill>
                  <a:srgbClr val="000000"/>
                </a:solidFill>
                <a:latin typeface="Arial" charset="0"/>
                <a:cs typeface="Arial" charset="0"/>
              </a:rPr>
              <a:t>Trade Routes</a:t>
            </a:r>
          </a:p>
        </p:txBody>
      </p:sp>
      <p:sp>
        <p:nvSpPr>
          <p:cNvPr id="66565"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Arial" charset="0"/>
                <a:cs typeface="Arial" charset="0"/>
              </a:rPr>
              <a:t>Phoenician Shipping Routes</a:t>
            </a:r>
          </a:p>
        </p:txBody>
      </p:sp>
      <p:sp>
        <p:nvSpPr>
          <p:cNvPr id="66566"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smtClean="0">
                <a:solidFill>
                  <a:srgbClr val="000000"/>
                </a:solidFill>
                <a:latin typeface="Arial" charset="0"/>
                <a:cs typeface="Arial" charset="0"/>
              </a:rPr>
              <a:t>AFRICA</a:t>
            </a:r>
          </a:p>
        </p:txBody>
      </p:sp>
      <p:sp>
        <p:nvSpPr>
          <p:cNvPr id="66567"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smtClean="0">
                <a:solidFill>
                  <a:srgbClr val="000000"/>
                </a:solidFill>
                <a:latin typeface="Arial" charset="0"/>
                <a:cs typeface="Arial" charset="0"/>
              </a:rPr>
              <a:t>ASIA MINOR</a:t>
            </a:r>
          </a:p>
        </p:txBody>
      </p:sp>
      <p:sp>
        <p:nvSpPr>
          <p:cNvPr id="66568"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smtClean="0">
                <a:solidFill>
                  <a:srgbClr val="000000"/>
                </a:solidFill>
                <a:latin typeface="Arial" charset="0"/>
                <a:cs typeface="Arial" charset="0"/>
              </a:rPr>
              <a:t>EUROPE</a:t>
            </a:r>
          </a:p>
        </p:txBody>
      </p:sp>
      <p:sp>
        <p:nvSpPr>
          <p:cNvPr id="66570"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smtClean="0">
                <a:solidFill>
                  <a:srgbClr val="000000"/>
                </a:solidFill>
                <a:latin typeface="Arial" charset="0"/>
                <a:cs typeface="Arial" charset="0"/>
              </a:rPr>
              <a:t>(Tarshish)</a:t>
            </a:r>
          </a:p>
        </p:txBody>
      </p:sp>
    </p:spTree>
    <p:extLst>
      <p:ext uri="{BB962C8B-B14F-4D97-AF65-F5344CB8AC3E}">
        <p14:creationId xmlns:p14="http://schemas.microsoft.com/office/powerpoint/2010/main" val="170230148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76200" y="4043363"/>
            <a:ext cx="89154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8788" indent="-4587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3200" b="1" dirty="0" smtClean="0">
                <a:solidFill>
                  <a:srgbClr val="FFFFFF"/>
                </a:solidFill>
                <a:latin typeface="Tempus Sans ITC" charset="0"/>
              </a:rPr>
              <a:t>Trade with David (2 Sam. 5:11; 1 Kings 5:1)</a:t>
            </a:r>
          </a:p>
          <a:p>
            <a:pPr defTabSz="914400" eaLnBrk="1" fontAlgn="base" hangingPunct="1">
              <a:spcBef>
                <a:spcPct val="0"/>
              </a:spcBef>
              <a:spcAft>
                <a:spcPct val="0"/>
              </a:spcAft>
              <a:buFontTx/>
              <a:buChar char="•"/>
            </a:pPr>
            <a:r>
              <a:rPr lang="en-US" sz="3200" b="1" dirty="0" smtClean="0">
                <a:solidFill>
                  <a:srgbClr val="FFFFFF"/>
                </a:solidFill>
                <a:latin typeface="Tempus Sans ITC" charset="0"/>
              </a:rPr>
              <a:t>King Hiram helped Solomon in building and overseas ventures</a:t>
            </a:r>
          </a:p>
          <a:p>
            <a:pPr defTabSz="914400" eaLnBrk="1" fontAlgn="base" hangingPunct="1">
              <a:spcBef>
                <a:spcPct val="0"/>
              </a:spcBef>
              <a:spcAft>
                <a:spcPct val="0"/>
              </a:spcAft>
              <a:buFontTx/>
              <a:buChar char="•"/>
            </a:pPr>
            <a:r>
              <a:rPr lang="en-US" sz="3200" b="1" dirty="0" smtClean="0">
                <a:solidFill>
                  <a:srgbClr val="FFFFFF"/>
                </a:solidFill>
                <a:latin typeface="Tempus Sans ITC" charset="0"/>
              </a:rPr>
              <a:t>Export of oil, wine and timber</a:t>
            </a:r>
          </a:p>
          <a:p>
            <a:pPr defTabSz="914400" eaLnBrk="1" fontAlgn="base" hangingPunct="1">
              <a:spcBef>
                <a:spcPct val="0"/>
              </a:spcBef>
              <a:spcAft>
                <a:spcPct val="0"/>
              </a:spcAft>
              <a:buFontTx/>
              <a:buChar char="•"/>
            </a:pPr>
            <a:r>
              <a:rPr lang="en-US" sz="3200" b="1" dirty="0" smtClean="0">
                <a:solidFill>
                  <a:srgbClr val="FFFFFF"/>
                </a:solidFill>
                <a:latin typeface="Tempus Sans ITC" charset="0"/>
              </a:rPr>
              <a:t>Called a harlot (Isa. 23:16-17)</a:t>
            </a:r>
            <a:endParaRPr lang="en-US" sz="3600" b="1" dirty="0" smtClean="0">
              <a:solidFill>
                <a:srgbClr val="FFFFFF"/>
              </a:solidFill>
              <a:latin typeface="Tempus Sans ITC" charset="0"/>
            </a:endParaRPr>
          </a:p>
        </p:txBody>
      </p:sp>
      <p:pic>
        <p:nvPicPr>
          <p:cNvPr id="68610" name="Picture 8" descr="Shi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263" y="-26988"/>
            <a:ext cx="4032250" cy="403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9"/>
          <p:cNvSpPr>
            <a:spLocks noChangeArrowheads="1"/>
          </p:cNvSpPr>
          <p:nvPr/>
        </p:nvSpPr>
        <p:spPr bwMode="auto">
          <a:xfrm>
            <a:off x="250825" y="1600200"/>
            <a:ext cx="484346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3600" b="1" dirty="0">
                <a:solidFill>
                  <a:srgbClr val="FFFFFF"/>
                </a:solidFill>
                <a:latin typeface="Tempus Sans ITC" charset="0"/>
                <a:ea typeface="ＭＳ Ｐゴシック" charset="0"/>
                <a:cs typeface="ＭＳ Ｐゴシック" charset="0"/>
              </a:rPr>
              <a:t>Commercially astute: used trade treaties &amp; political alliances:</a:t>
            </a:r>
          </a:p>
        </p:txBody>
      </p:sp>
      <p:sp>
        <p:nvSpPr>
          <p:cNvPr id="2" name="Title 1"/>
          <p:cNvSpPr>
            <a:spLocks noGrp="1"/>
          </p:cNvSpPr>
          <p:nvPr>
            <p:ph type="title" idx="4294967295"/>
          </p:nvPr>
        </p:nvSpPr>
        <p:spPr>
          <a:xfrm>
            <a:off x="286658" y="68550"/>
            <a:ext cx="4720771" cy="1446550"/>
          </a:xfrm>
          <a:solidFill>
            <a:schemeClr val="tx1"/>
          </a:solidFill>
          <a:ln>
            <a:noFill/>
          </a:ln>
        </p:spPr>
        <p:txBody>
          <a:bodyPr wrap="square">
            <a:spAutoFit/>
          </a:bodyPr>
          <a:lstStyle/>
          <a:p>
            <a:pPr eaLnBrk="1" hangingPunct="1"/>
            <a:r>
              <a:rPr lang="en-US" b="1" kern="1200" dirty="0">
                <a:solidFill>
                  <a:srgbClr val="FFFFFF"/>
                </a:solidFill>
                <a:latin typeface="Tempus Sans ITC" charset="0"/>
                <a:ea typeface="ＭＳ Ｐゴシック" charset="0"/>
                <a:cs typeface="ＭＳ Ｐゴシック" charset="0"/>
              </a:rPr>
              <a:t>The Trade of </a:t>
            </a:r>
            <a:r>
              <a:rPr lang="en-US" b="1" kern="1200" dirty="0" smtClean="0">
                <a:solidFill>
                  <a:srgbClr val="FFFFFF"/>
                </a:solidFill>
                <a:latin typeface="Tempus Sans ITC" charset="0"/>
                <a:ea typeface="ＭＳ Ｐゴシック" charset="0"/>
                <a:cs typeface="ＭＳ Ｐゴシック" charset="0"/>
              </a:rPr>
              <a:t>Phoenicia</a:t>
            </a:r>
            <a:endParaRPr lang="en-US" b="1" kern="1200" dirty="0">
              <a:solidFill>
                <a:srgbClr val="FFFFFF"/>
              </a:solidFill>
              <a:latin typeface="Tempus Sans ITC" charset="0"/>
              <a:ea typeface="ＭＳ Ｐゴシック" charset="0"/>
              <a:cs typeface="ＭＳ Ｐゴシック" charset="0"/>
            </a:endParaRPr>
          </a:p>
        </p:txBody>
      </p:sp>
    </p:spTree>
    <p:extLst>
      <p:ext uri="{BB962C8B-B14F-4D97-AF65-F5344CB8AC3E}">
        <p14:creationId xmlns:p14="http://schemas.microsoft.com/office/powerpoint/2010/main" val="2269620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dissolve">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dissolve">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dissolve">
                                      <p:cBhvr>
                                        <p:cTn id="2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USA Wealth</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409</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e</a:t>
            </a:r>
            <a:endParaRPr lang="en-US" b="1" dirty="0">
              <a:solidFill>
                <a:srgbClr val="FFFFFF"/>
              </a:solidFill>
              <a:latin typeface="Arial" charset="0"/>
              <a:cs typeface="Arial" charset="0"/>
            </a:endParaRPr>
          </a:p>
        </p:txBody>
      </p:sp>
      <p:pic>
        <p:nvPicPr>
          <p:cNvPr id="3" name="Picture 2" descr="rev 17 USA wealth 1945 -200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31" y="1494831"/>
            <a:ext cx="9267908" cy="5316699"/>
          </a:xfrm>
          <a:prstGeom prst="rect">
            <a:avLst/>
          </a:prstGeom>
        </p:spPr>
      </p:pic>
      <p:sp>
        <p:nvSpPr>
          <p:cNvPr id="2" name="TextBox 1"/>
          <p:cNvSpPr txBox="1"/>
          <p:nvPr/>
        </p:nvSpPr>
        <p:spPr>
          <a:xfrm>
            <a:off x="419100" y="6081180"/>
            <a:ext cx="668644" cy="369332"/>
          </a:xfrm>
          <a:prstGeom prst="rect">
            <a:avLst/>
          </a:prstGeom>
          <a:solidFill>
            <a:schemeClr val="bg1"/>
          </a:solidFill>
        </p:spPr>
        <p:txBody>
          <a:bodyPr wrap="square" rtlCol="0">
            <a:spAutoFit/>
          </a:bodyPr>
          <a:lstStyle/>
          <a:p>
            <a:pPr algn="r"/>
            <a:r>
              <a:rPr lang="en-US" b="1" dirty="0">
                <a:latin typeface="Arial"/>
                <a:cs typeface="Arial"/>
              </a:rPr>
              <a:t>0</a:t>
            </a:r>
          </a:p>
        </p:txBody>
      </p:sp>
      <p:sp>
        <p:nvSpPr>
          <p:cNvPr id="8" name="TextBox 7"/>
          <p:cNvSpPr txBox="1"/>
          <p:nvPr/>
        </p:nvSpPr>
        <p:spPr>
          <a:xfrm>
            <a:off x="419100" y="5781461"/>
            <a:ext cx="668644" cy="369332"/>
          </a:xfrm>
          <a:prstGeom prst="rect">
            <a:avLst/>
          </a:prstGeom>
          <a:solidFill>
            <a:schemeClr val="bg1"/>
          </a:solidFill>
        </p:spPr>
        <p:txBody>
          <a:bodyPr wrap="square" rtlCol="0">
            <a:spAutoFit/>
          </a:bodyPr>
          <a:lstStyle/>
          <a:p>
            <a:pPr algn="r"/>
            <a:r>
              <a:rPr lang="en-US" b="1" dirty="0" smtClean="0">
                <a:latin typeface="Arial"/>
                <a:cs typeface="Arial"/>
              </a:rPr>
              <a:t>5</a:t>
            </a:r>
            <a:endParaRPr lang="en-US" b="1" dirty="0">
              <a:latin typeface="Arial"/>
              <a:cs typeface="Arial"/>
            </a:endParaRPr>
          </a:p>
        </p:txBody>
      </p:sp>
      <p:sp>
        <p:nvSpPr>
          <p:cNvPr id="9" name="TextBox 8"/>
          <p:cNvSpPr txBox="1"/>
          <p:nvPr/>
        </p:nvSpPr>
        <p:spPr>
          <a:xfrm>
            <a:off x="419100" y="5481742"/>
            <a:ext cx="668644" cy="369332"/>
          </a:xfrm>
          <a:prstGeom prst="rect">
            <a:avLst/>
          </a:prstGeom>
          <a:solidFill>
            <a:schemeClr val="bg1"/>
          </a:solidFill>
        </p:spPr>
        <p:txBody>
          <a:bodyPr wrap="square" rtlCol="0">
            <a:spAutoFit/>
          </a:bodyPr>
          <a:lstStyle/>
          <a:p>
            <a:pPr algn="r"/>
            <a:r>
              <a:rPr lang="en-US" b="1" dirty="0" smtClean="0">
                <a:latin typeface="Arial"/>
                <a:cs typeface="Arial"/>
              </a:rPr>
              <a:t>10</a:t>
            </a:r>
            <a:endParaRPr lang="en-US" b="1" dirty="0">
              <a:latin typeface="Arial"/>
              <a:cs typeface="Arial"/>
            </a:endParaRPr>
          </a:p>
        </p:txBody>
      </p:sp>
      <p:sp>
        <p:nvSpPr>
          <p:cNvPr id="10" name="TextBox 9"/>
          <p:cNvSpPr txBox="1"/>
          <p:nvPr/>
        </p:nvSpPr>
        <p:spPr>
          <a:xfrm>
            <a:off x="419100" y="5182023"/>
            <a:ext cx="668644" cy="369332"/>
          </a:xfrm>
          <a:prstGeom prst="rect">
            <a:avLst/>
          </a:prstGeom>
          <a:solidFill>
            <a:schemeClr val="bg1"/>
          </a:solidFill>
        </p:spPr>
        <p:txBody>
          <a:bodyPr wrap="square" rtlCol="0">
            <a:spAutoFit/>
          </a:bodyPr>
          <a:lstStyle/>
          <a:p>
            <a:pPr algn="r"/>
            <a:r>
              <a:rPr lang="en-US" b="1" dirty="0" smtClean="0">
                <a:latin typeface="Arial"/>
                <a:cs typeface="Arial"/>
              </a:rPr>
              <a:t>15</a:t>
            </a:r>
            <a:endParaRPr lang="en-US" b="1" dirty="0">
              <a:latin typeface="Arial"/>
              <a:cs typeface="Arial"/>
            </a:endParaRPr>
          </a:p>
        </p:txBody>
      </p:sp>
      <p:sp>
        <p:nvSpPr>
          <p:cNvPr id="11" name="TextBox 10"/>
          <p:cNvSpPr txBox="1"/>
          <p:nvPr/>
        </p:nvSpPr>
        <p:spPr>
          <a:xfrm>
            <a:off x="419100" y="4882304"/>
            <a:ext cx="668644" cy="369332"/>
          </a:xfrm>
          <a:prstGeom prst="rect">
            <a:avLst/>
          </a:prstGeom>
          <a:solidFill>
            <a:schemeClr val="bg1"/>
          </a:solidFill>
        </p:spPr>
        <p:txBody>
          <a:bodyPr wrap="square" rtlCol="0">
            <a:spAutoFit/>
          </a:bodyPr>
          <a:lstStyle/>
          <a:p>
            <a:pPr algn="r"/>
            <a:r>
              <a:rPr lang="en-US" b="1" dirty="0" smtClean="0">
                <a:latin typeface="Arial"/>
                <a:cs typeface="Arial"/>
              </a:rPr>
              <a:t>20</a:t>
            </a:r>
            <a:endParaRPr lang="en-US" b="1" dirty="0">
              <a:latin typeface="Arial"/>
              <a:cs typeface="Arial"/>
            </a:endParaRPr>
          </a:p>
        </p:txBody>
      </p:sp>
      <p:sp>
        <p:nvSpPr>
          <p:cNvPr id="12" name="TextBox 11"/>
          <p:cNvSpPr txBox="1"/>
          <p:nvPr/>
        </p:nvSpPr>
        <p:spPr>
          <a:xfrm>
            <a:off x="419100" y="4582585"/>
            <a:ext cx="668644" cy="369332"/>
          </a:xfrm>
          <a:prstGeom prst="rect">
            <a:avLst/>
          </a:prstGeom>
          <a:solidFill>
            <a:schemeClr val="bg1"/>
          </a:solidFill>
        </p:spPr>
        <p:txBody>
          <a:bodyPr wrap="square" rtlCol="0">
            <a:spAutoFit/>
          </a:bodyPr>
          <a:lstStyle/>
          <a:p>
            <a:pPr algn="r"/>
            <a:r>
              <a:rPr lang="en-US" b="1" dirty="0" smtClean="0">
                <a:latin typeface="Arial"/>
                <a:cs typeface="Arial"/>
              </a:rPr>
              <a:t>25</a:t>
            </a:r>
            <a:endParaRPr lang="en-US" b="1" dirty="0">
              <a:latin typeface="Arial"/>
              <a:cs typeface="Arial"/>
            </a:endParaRPr>
          </a:p>
        </p:txBody>
      </p:sp>
      <p:sp>
        <p:nvSpPr>
          <p:cNvPr id="13" name="TextBox 12"/>
          <p:cNvSpPr txBox="1"/>
          <p:nvPr/>
        </p:nvSpPr>
        <p:spPr>
          <a:xfrm>
            <a:off x="419100" y="4282257"/>
            <a:ext cx="668644" cy="369332"/>
          </a:xfrm>
          <a:prstGeom prst="rect">
            <a:avLst/>
          </a:prstGeom>
          <a:solidFill>
            <a:schemeClr val="bg1"/>
          </a:solidFill>
        </p:spPr>
        <p:txBody>
          <a:bodyPr wrap="square" rtlCol="0">
            <a:spAutoFit/>
          </a:bodyPr>
          <a:lstStyle/>
          <a:p>
            <a:pPr algn="r"/>
            <a:r>
              <a:rPr lang="en-US" b="1" dirty="0" smtClean="0">
                <a:latin typeface="Arial"/>
                <a:cs typeface="Arial"/>
              </a:rPr>
              <a:t>30</a:t>
            </a:r>
            <a:endParaRPr lang="en-US" b="1" dirty="0">
              <a:latin typeface="Arial"/>
              <a:cs typeface="Arial"/>
            </a:endParaRPr>
          </a:p>
        </p:txBody>
      </p:sp>
      <p:sp>
        <p:nvSpPr>
          <p:cNvPr id="14" name="TextBox 13"/>
          <p:cNvSpPr txBox="1"/>
          <p:nvPr/>
        </p:nvSpPr>
        <p:spPr>
          <a:xfrm>
            <a:off x="419100" y="3982538"/>
            <a:ext cx="668644" cy="369332"/>
          </a:xfrm>
          <a:prstGeom prst="rect">
            <a:avLst/>
          </a:prstGeom>
          <a:solidFill>
            <a:schemeClr val="bg1"/>
          </a:solidFill>
        </p:spPr>
        <p:txBody>
          <a:bodyPr wrap="square" rtlCol="0">
            <a:spAutoFit/>
          </a:bodyPr>
          <a:lstStyle/>
          <a:p>
            <a:pPr algn="r"/>
            <a:r>
              <a:rPr lang="en-US" b="1" dirty="0" smtClean="0">
                <a:latin typeface="Arial"/>
                <a:cs typeface="Arial"/>
              </a:rPr>
              <a:t>35</a:t>
            </a:r>
            <a:endParaRPr lang="en-US" b="1" dirty="0">
              <a:latin typeface="Arial"/>
              <a:cs typeface="Arial"/>
            </a:endParaRPr>
          </a:p>
        </p:txBody>
      </p:sp>
      <p:sp>
        <p:nvSpPr>
          <p:cNvPr id="15" name="TextBox 14"/>
          <p:cNvSpPr txBox="1"/>
          <p:nvPr/>
        </p:nvSpPr>
        <p:spPr>
          <a:xfrm>
            <a:off x="419100" y="3682819"/>
            <a:ext cx="668644" cy="369332"/>
          </a:xfrm>
          <a:prstGeom prst="rect">
            <a:avLst/>
          </a:prstGeom>
          <a:solidFill>
            <a:schemeClr val="bg1"/>
          </a:solidFill>
        </p:spPr>
        <p:txBody>
          <a:bodyPr wrap="square" rtlCol="0">
            <a:spAutoFit/>
          </a:bodyPr>
          <a:lstStyle/>
          <a:p>
            <a:pPr algn="r"/>
            <a:r>
              <a:rPr lang="en-US" b="1" dirty="0" smtClean="0">
                <a:latin typeface="Arial"/>
                <a:cs typeface="Arial"/>
              </a:rPr>
              <a:t>40</a:t>
            </a:r>
            <a:endParaRPr lang="en-US" b="1" dirty="0">
              <a:latin typeface="Arial"/>
              <a:cs typeface="Arial"/>
            </a:endParaRPr>
          </a:p>
        </p:txBody>
      </p:sp>
      <p:sp>
        <p:nvSpPr>
          <p:cNvPr id="16" name="TextBox 15"/>
          <p:cNvSpPr txBox="1"/>
          <p:nvPr/>
        </p:nvSpPr>
        <p:spPr>
          <a:xfrm>
            <a:off x="419100" y="3383100"/>
            <a:ext cx="668644" cy="369332"/>
          </a:xfrm>
          <a:prstGeom prst="rect">
            <a:avLst/>
          </a:prstGeom>
          <a:solidFill>
            <a:schemeClr val="bg1"/>
          </a:solidFill>
        </p:spPr>
        <p:txBody>
          <a:bodyPr wrap="square" rtlCol="0">
            <a:spAutoFit/>
          </a:bodyPr>
          <a:lstStyle/>
          <a:p>
            <a:pPr algn="r"/>
            <a:r>
              <a:rPr lang="en-US" b="1" dirty="0" smtClean="0">
                <a:latin typeface="Arial"/>
                <a:cs typeface="Arial"/>
              </a:rPr>
              <a:t>45</a:t>
            </a:r>
            <a:endParaRPr lang="en-US" b="1" dirty="0">
              <a:latin typeface="Arial"/>
              <a:cs typeface="Arial"/>
            </a:endParaRPr>
          </a:p>
        </p:txBody>
      </p:sp>
      <p:sp>
        <p:nvSpPr>
          <p:cNvPr id="17" name="TextBox 16"/>
          <p:cNvSpPr txBox="1"/>
          <p:nvPr/>
        </p:nvSpPr>
        <p:spPr>
          <a:xfrm>
            <a:off x="419100" y="3096081"/>
            <a:ext cx="668644" cy="369332"/>
          </a:xfrm>
          <a:prstGeom prst="rect">
            <a:avLst/>
          </a:prstGeom>
          <a:solidFill>
            <a:schemeClr val="bg1"/>
          </a:solidFill>
        </p:spPr>
        <p:txBody>
          <a:bodyPr wrap="square" rtlCol="0">
            <a:spAutoFit/>
          </a:bodyPr>
          <a:lstStyle/>
          <a:p>
            <a:pPr algn="r"/>
            <a:r>
              <a:rPr lang="en-US" b="1" dirty="0" smtClean="0">
                <a:latin typeface="Arial"/>
                <a:cs typeface="Arial"/>
              </a:rPr>
              <a:t>50</a:t>
            </a:r>
            <a:endParaRPr lang="en-US" b="1" dirty="0">
              <a:latin typeface="Arial"/>
              <a:cs typeface="Arial"/>
            </a:endParaRPr>
          </a:p>
        </p:txBody>
      </p:sp>
      <p:sp>
        <p:nvSpPr>
          <p:cNvPr id="18" name="TextBox 17"/>
          <p:cNvSpPr txBox="1"/>
          <p:nvPr/>
        </p:nvSpPr>
        <p:spPr>
          <a:xfrm>
            <a:off x="419100" y="2809062"/>
            <a:ext cx="668644" cy="369332"/>
          </a:xfrm>
          <a:prstGeom prst="rect">
            <a:avLst/>
          </a:prstGeom>
          <a:solidFill>
            <a:schemeClr val="bg1"/>
          </a:solidFill>
        </p:spPr>
        <p:txBody>
          <a:bodyPr wrap="square" rtlCol="0">
            <a:spAutoFit/>
          </a:bodyPr>
          <a:lstStyle/>
          <a:p>
            <a:pPr algn="r"/>
            <a:r>
              <a:rPr lang="en-US" b="1" dirty="0" smtClean="0">
                <a:latin typeface="Arial"/>
                <a:cs typeface="Arial"/>
              </a:rPr>
              <a:t>55</a:t>
            </a:r>
            <a:endParaRPr lang="en-US" b="1" dirty="0">
              <a:latin typeface="Arial"/>
              <a:cs typeface="Arial"/>
            </a:endParaRPr>
          </a:p>
        </p:txBody>
      </p:sp>
      <p:sp>
        <p:nvSpPr>
          <p:cNvPr id="19" name="TextBox 18"/>
          <p:cNvSpPr txBox="1"/>
          <p:nvPr/>
        </p:nvSpPr>
        <p:spPr>
          <a:xfrm>
            <a:off x="419100" y="2534562"/>
            <a:ext cx="668644" cy="369332"/>
          </a:xfrm>
          <a:prstGeom prst="rect">
            <a:avLst/>
          </a:prstGeom>
          <a:solidFill>
            <a:schemeClr val="bg1"/>
          </a:solidFill>
        </p:spPr>
        <p:txBody>
          <a:bodyPr wrap="square" rtlCol="0">
            <a:spAutoFit/>
          </a:bodyPr>
          <a:lstStyle/>
          <a:p>
            <a:pPr algn="r"/>
            <a:r>
              <a:rPr lang="en-US" b="1" dirty="0" smtClean="0">
                <a:latin typeface="Arial"/>
                <a:cs typeface="Arial"/>
              </a:rPr>
              <a:t>60</a:t>
            </a:r>
            <a:endParaRPr lang="en-US" b="1" dirty="0">
              <a:latin typeface="Arial"/>
              <a:cs typeface="Arial"/>
            </a:endParaRPr>
          </a:p>
        </p:txBody>
      </p:sp>
      <p:sp>
        <p:nvSpPr>
          <p:cNvPr id="20" name="TextBox 19"/>
          <p:cNvSpPr txBox="1"/>
          <p:nvPr/>
        </p:nvSpPr>
        <p:spPr>
          <a:xfrm>
            <a:off x="419100" y="2247543"/>
            <a:ext cx="668644" cy="369332"/>
          </a:xfrm>
          <a:prstGeom prst="rect">
            <a:avLst/>
          </a:prstGeom>
          <a:solidFill>
            <a:schemeClr val="bg1"/>
          </a:solidFill>
        </p:spPr>
        <p:txBody>
          <a:bodyPr wrap="square" rtlCol="0">
            <a:spAutoFit/>
          </a:bodyPr>
          <a:lstStyle/>
          <a:p>
            <a:pPr algn="r"/>
            <a:r>
              <a:rPr lang="en-US" b="1" dirty="0" smtClean="0">
                <a:latin typeface="Arial"/>
                <a:cs typeface="Arial"/>
              </a:rPr>
              <a:t>65</a:t>
            </a:r>
            <a:endParaRPr lang="en-US" b="1" dirty="0">
              <a:latin typeface="Arial"/>
              <a:cs typeface="Arial"/>
            </a:endParaRPr>
          </a:p>
        </p:txBody>
      </p:sp>
      <p:sp>
        <p:nvSpPr>
          <p:cNvPr id="21" name="TextBox 20"/>
          <p:cNvSpPr txBox="1"/>
          <p:nvPr/>
        </p:nvSpPr>
        <p:spPr>
          <a:xfrm>
            <a:off x="419100" y="1947824"/>
            <a:ext cx="668644" cy="369332"/>
          </a:xfrm>
          <a:prstGeom prst="rect">
            <a:avLst/>
          </a:prstGeom>
          <a:solidFill>
            <a:schemeClr val="bg1"/>
          </a:solidFill>
        </p:spPr>
        <p:txBody>
          <a:bodyPr wrap="square" rtlCol="0">
            <a:spAutoFit/>
          </a:bodyPr>
          <a:lstStyle/>
          <a:p>
            <a:pPr algn="r"/>
            <a:r>
              <a:rPr lang="en-US" b="1" dirty="0" smtClean="0">
                <a:latin typeface="Arial"/>
                <a:cs typeface="Arial"/>
              </a:rPr>
              <a:t>70</a:t>
            </a:r>
            <a:endParaRPr lang="en-US" b="1" dirty="0">
              <a:latin typeface="Arial"/>
              <a:cs typeface="Arial"/>
            </a:endParaRPr>
          </a:p>
        </p:txBody>
      </p:sp>
      <p:sp>
        <p:nvSpPr>
          <p:cNvPr id="22" name="TextBox 21"/>
          <p:cNvSpPr txBox="1"/>
          <p:nvPr/>
        </p:nvSpPr>
        <p:spPr>
          <a:xfrm>
            <a:off x="-127000" y="1651955"/>
            <a:ext cx="9283700" cy="369332"/>
          </a:xfrm>
          <a:prstGeom prst="rect">
            <a:avLst/>
          </a:prstGeom>
          <a:solidFill>
            <a:schemeClr val="bg1"/>
          </a:solidFill>
        </p:spPr>
        <p:txBody>
          <a:bodyPr wrap="square" rtlCol="0">
            <a:spAutoFit/>
          </a:bodyPr>
          <a:lstStyle/>
          <a:p>
            <a:pPr algn="ctr"/>
            <a:r>
              <a:rPr lang="en-US" b="1" dirty="0" smtClean="0">
                <a:latin typeface="Arial"/>
                <a:cs typeface="Arial"/>
              </a:rPr>
              <a:t>Total Net Worth of US Households and Nonprofit Organizations 1945-2009</a:t>
            </a:r>
            <a:endParaRPr lang="en-US" b="1" dirty="0">
              <a:latin typeface="Arial"/>
              <a:cs typeface="Arial"/>
            </a:endParaRPr>
          </a:p>
        </p:txBody>
      </p:sp>
      <p:sp>
        <p:nvSpPr>
          <p:cNvPr id="23" name="TextBox 22"/>
          <p:cNvSpPr txBox="1"/>
          <p:nvPr/>
        </p:nvSpPr>
        <p:spPr>
          <a:xfrm rot="16200000">
            <a:off x="-1421368" y="4237296"/>
            <a:ext cx="3454400" cy="369332"/>
          </a:xfrm>
          <a:prstGeom prst="rect">
            <a:avLst/>
          </a:prstGeom>
          <a:solidFill>
            <a:schemeClr val="bg1"/>
          </a:solidFill>
        </p:spPr>
        <p:txBody>
          <a:bodyPr wrap="square" rtlCol="0">
            <a:spAutoFit/>
          </a:bodyPr>
          <a:lstStyle/>
          <a:p>
            <a:pPr algn="ctr"/>
            <a:r>
              <a:rPr lang="en-US" b="1" dirty="0" smtClean="0">
                <a:latin typeface="Arial"/>
                <a:cs typeface="Arial"/>
              </a:rPr>
              <a:t>Trillions of Dollars</a:t>
            </a:r>
            <a:endParaRPr lang="en-US" b="1" dirty="0">
              <a:latin typeface="Arial"/>
              <a:cs typeface="Arial"/>
            </a:endParaRPr>
          </a:p>
        </p:txBody>
      </p:sp>
      <p:pic>
        <p:nvPicPr>
          <p:cNvPr id="24" name="Picture 23"/>
          <p:cNvPicPr>
            <a:picLocks noChangeAspect="1"/>
          </p:cNvPicPr>
          <p:nvPr/>
        </p:nvPicPr>
        <p:blipFill>
          <a:blip r:embed="rId4"/>
          <a:stretch>
            <a:fillRect/>
          </a:stretch>
        </p:blipFill>
        <p:spPr>
          <a:xfrm>
            <a:off x="1637509" y="1043328"/>
            <a:ext cx="5626892" cy="4220169"/>
          </a:xfrm>
          <a:prstGeom prst="rect">
            <a:avLst/>
          </a:prstGeom>
        </p:spPr>
      </p:pic>
    </p:spTree>
    <p:extLst>
      <p:ext uri="{BB962C8B-B14F-4D97-AF65-F5344CB8AC3E}">
        <p14:creationId xmlns:p14="http://schemas.microsoft.com/office/powerpoint/2010/main" val="899951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776298" cy="68580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USA Wealth</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409</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e</a:t>
            </a:r>
            <a:endParaRPr lang="en-US" b="1" dirty="0">
              <a:solidFill>
                <a:srgbClr val="FFFFFF"/>
              </a:solidFill>
              <a:latin typeface="Arial" charset="0"/>
              <a:cs typeface="Arial" charset="0"/>
            </a:endParaRPr>
          </a:p>
        </p:txBody>
      </p:sp>
      <p:pic>
        <p:nvPicPr>
          <p:cNvPr id="6" name="Picture 5" descr="rev 17 send-money-to-usa.jp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858364">
            <a:off x="2864178" y="3023467"/>
            <a:ext cx="5984659" cy="3746917"/>
          </a:xfrm>
          <a:prstGeom prst="rect">
            <a:avLst/>
          </a:prstGeom>
        </p:spPr>
      </p:pic>
    </p:spTree>
    <p:extLst>
      <p:ext uri="{BB962C8B-B14F-4D97-AF65-F5344CB8AC3E}">
        <p14:creationId xmlns:p14="http://schemas.microsoft.com/office/powerpoint/2010/main" val="1755272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629" y="43503"/>
            <a:ext cx="5786967" cy="6902274"/>
          </a:xfrm>
          <a:prstGeom prst="rect">
            <a:avLst/>
          </a:prstGeom>
        </p:spPr>
      </p:pic>
      <p:sp>
        <p:nvSpPr>
          <p:cNvPr id="81922" name="Title 1"/>
          <p:cNvSpPr>
            <a:spLocks noGrp="1"/>
          </p:cNvSpPr>
          <p:nvPr>
            <p:ph type="title" idx="4294967295"/>
          </p:nvPr>
        </p:nvSpPr>
        <p:spPr>
          <a:xfrm>
            <a:off x="5791200" y="0"/>
            <a:ext cx="3352800" cy="6945777"/>
          </a:xfrm>
          <a:solidFill>
            <a:srgbClr val="000000"/>
          </a:solidFill>
        </p:spPr>
        <p:txBody>
          <a:bodyPr/>
          <a:lstStyle/>
          <a:p>
            <a:r>
              <a:rPr lang="en-US" sz="3600" b="1" dirty="0" smtClean="0">
                <a:solidFill>
                  <a:schemeClr val="bg1"/>
                </a:solidFill>
                <a:latin typeface="Arial" charset="0"/>
                <a:ea typeface="ＭＳ Ｐゴシック" charset="0"/>
                <a:cs typeface="Arial" charset="0"/>
              </a:rPr>
              <a:t>How are you doing with resisting the world and welcoming Christ? </a:t>
            </a:r>
            <a:endParaRPr lang="en-US" sz="3600" b="1" i="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39626915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USA wealth Chinese-Yuan-vs-US-Dol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269293" cy="68580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 Control of Other Nations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409</a:t>
            </a:r>
          </a:p>
          <a:p>
            <a:pPr algn="ctr" defTabSz="914400" eaLnBrk="0" fontAlgn="base" hangingPunct="0">
              <a:spcBef>
                <a:spcPct val="0"/>
              </a:spcBef>
              <a:spcAft>
                <a:spcPct val="0"/>
              </a:spcAft>
            </a:pPr>
            <a:r>
              <a:rPr lang="en-US" b="1" dirty="0">
                <a:solidFill>
                  <a:srgbClr val="FFFFFF"/>
                </a:solidFill>
                <a:latin typeface="Arial" charset="0"/>
                <a:cs typeface="Arial" charset="0"/>
              </a:rPr>
              <a:t>f</a:t>
            </a:r>
          </a:p>
        </p:txBody>
      </p:sp>
    </p:spTree>
    <p:extLst>
      <p:ext uri="{BB962C8B-B14F-4D97-AF65-F5344CB8AC3E}">
        <p14:creationId xmlns:p14="http://schemas.microsoft.com/office/powerpoint/2010/main" val="51106232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278186"/>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 Could Be Destroyed by Russian Nukes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409</a:t>
            </a:r>
          </a:p>
          <a:p>
            <a:pPr algn="ctr" defTabSz="914400" eaLnBrk="0" fontAlgn="base" hangingPunct="0">
              <a:spcBef>
                <a:spcPct val="0"/>
              </a:spcBef>
              <a:spcAft>
                <a:spcPct val="0"/>
              </a:spcAft>
            </a:pPr>
            <a:r>
              <a:rPr lang="en-US" b="1" dirty="0">
                <a:solidFill>
                  <a:srgbClr val="FFFFFF"/>
                </a:solidFill>
                <a:latin typeface="Arial" charset="0"/>
                <a:cs typeface="Arial" charset="0"/>
              </a:rPr>
              <a:t>g</a:t>
            </a:r>
          </a:p>
        </p:txBody>
      </p:sp>
      <p:pic>
        <p:nvPicPr>
          <p:cNvPr id="2" name="Picture 1" descr="rev 17 USA controls Russia.gif_lar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80" y="1386398"/>
            <a:ext cx="5411281" cy="5411281"/>
          </a:xfrm>
          <a:prstGeom prst="rect">
            <a:avLst/>
          </a:prstGeom>
        </p:spPr>
      </p:pic>
    </p:spTree>
    <p:extLst>
      <p:ext uri="{BB962C8B-B14F-4D97-AF65-F5344CB8AC3E}">
        <p14:creationId xmlns:p14="http://schemas.microsoft.com/office/powerpoint/2010/main" val="354504997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343727" y="71282"/>
            <a:ext cx="6836786"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 Hedonism</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409</a:t>
            </a:r>
          </a:p>
          <a:p>
            <a:pPr algn="ctr" defTabSz="914400" eaLnBrk="0" fontAlgn="base" hangingPunct="0">
              <a:spcBef>
                <a:spcPct val="0"/>
              </a:spcBef>
              <a:spcAft>
                <a:spcPct val="0"/>
              </a:spcAft>
            </a:pPr>
            <a:r>
              <a:rPr lang="en-US" b="1" dirty="0">
                <a:solidFill>
                  <a:srgbClr val="FFFFFF"/>
                </a:solidFill>
                <a:latin typeface="Arial" charset="0"/>
                <a:cs typeface="Arial" charset="0"/>
              </a:rPr>
              <a:t>h</a:t>
            </a:r>
          </a:p>
        </p:txBody>
      </p:sp>
      <p:sp>
        <p:nvSpPr>
          <p:cNvPr id="6" name="Rectangle 1026"/>
          <p:cNvSpPr txBox="1">
            <a:spLocks noChangeArrowheads="1"/>
          </p:cNvSpPr>
          <p:nvPr/>
        </p:nvSpPr>
        <p:spPr bwMode="auto">
          <a:xfrm>
            <a:off x="0" y="5516397"/>
            <a:ext cx="9180513" cy="11547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smtClean="0">
                <a:solidFill>
                  <a:srgbClr val="FFFFFF"/>
                </a:solidFill>
                <a:effectLst>
                  <a:outerShdw blurRad="38100" dist="38100" dir="2700000" algn="tl">
                    <a:srgbClr val="000000">
                      <a:alpha val="43137"/>
                    </a:srgbClr>
                  </a:outerShdw>
                </a:effectLst>
                <a:latin typeface="Capitals"/>
                <a:ea typeface="ＭＳ Ｐゴシック" charset="0"/>
                <a:cs typeface="Capitals"/>
              </a:rPr>
              <a:t>Hedonism</a:t>
            </a:r>
            <a:endParaRPr lang="en-US" b="1" dirty="0" smtClean="0">
              <a:solidFill>
                <a:srgbClr val="FFFFFF"/>
              </a:solidFill>
              <a:effectLst>
                <a:outerShdw blurRad="38100" dist="38100" dir="2700000" algn="tl">
                  <a:srgbClr val="000000">
                    <a:alpha val="43137"/>
                  </a:srgbClr>
                </a:outerShdw>
              </a:effectLst>
              <a:latin typeface="Capitals"/>
              <a:ea typeface="ＭＳ Ｐゴシック" charset="0"/>
              <a:cs typeface="Capitals"/>
            </a:endParaRPr>
          </a:p>
          <a:p>
            <a:pPr defTabSz="914400">
              <a:defRPr/>
            </a:pPr>
            <a:r>
              <a:rPr lang="en-US" sz="36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Apologize for Nothing</a:t>
            </a:r>
            <a:endParaRPr lang="en-US"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7 hedonism fat guy in boa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6363" y="819728"/>
            <a:ext cx="7620000" cy="4710545"/>
          </a:xfrm>
          <a:prstGeom prst="rect">
            <a:avLst/>
          </a:prstGeom>
        </p:spPr>
      </p:pic>
      <p:pic>
        <p:nvPicPr>
          <p:cNvPr id="4" name="Picture 3" descr="rev 17 hedonism Obesit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3440545" cy="2607169"/>
          </a:xfrm>
          <a:prstGeom prst="rect">
            <a:avLst/>
          </a:prstGeom>
        </p:spPr>
      </p:pic>
    </p:spTree>
    <p:extLst>
      <p:ext uri="{BB962C8B-B14F-4D97-AF65-F5344CB8AC3E}">
        <p14:creationId xmlns:p14="http://schemas.microsoft.com/office/powerpoint/2010/main" val="236302057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 Glorified</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17756" y="35332"/>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smtClean="0">
                <a:solidFill>
                  <a:srgbClr val="FFFFFF"/>
                </a:solidFill>
                <a:latin typeface="Arial" charset="0"/>
                <a:cs typeface="Arial" charset="0"/>
              </a:rPr>
              <a:t>410</a:t>
            </a:r>
            <a:endParaRPr lang="en-US" b="1" dirty="0" smtClean="0">
              <a:solidFill>
                <a:srgbClr val="FFFFFF"/>
              </a:solidFill>
              <a:latin typeface="Arial" charset="0"/>
              <a:cs typeface="Arial" charset="0"/>
            </a:endParaRPr>
          </a:p>
          <a:p>
            <a:pPr algn="ctr" defTabSz="914400" eaLnBrk="0" fontAlgn="base" hangingPunct="0">
              <a:spcBef>
                <a:spcPct val="0"/>
              </a:spcBef>
              <a:spcAft>
                <a:spcPct val="0"/>
              </a:spcAft>
            </a:pPr>
            <a:r>
              <a:rPr lang="en-US" b="1" dirty="0" smtClean="0">
                <a:solidFill>
                  <a:srgbClr val="FFFFFF"/>
                </a:solidFill>
                <a:latin typeface="Arial" charset="0"/>
                <a:cs typeface="Arial" charset="0"/>
              </a:rPr>
              <a:t>i</a:t>
            </a:r>
            <a:endParaRPr lang="en-US" b="1" dirty="0">
              <a:solidFill>
                <a:srgbClr val="FFFFFF"/>
              </a:solidFill>
              <a:latin typeface="Arial" charset="0"/>
              <a:cs typeface="Arial" charset="0"/>
            </a:endParaRPr>
          </a:p>
        </p:txBody>
      </p:sp>
      <p:pic>
        <p:nvPicPr>
          <p:cNvPr id="3" name="Picture 2" descr="rev 17 USA glorified un-building.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0687"/>
            <a:ext cx="9144000" cy="6102803"/>
          </a:xfrm>
          <a:prstGeom prst="rect">
            <a:avLst/>
          </a:prstGeom>
        </p:spPr>
      </p:pic>
    </p:spTree>
    <p:extLst>
      <p:ext uri="{BB962C8B-B14F-4D97-AF65-F5344CB8AC3E}">
        <p14:creationId xmlns:p14="http://schemas.microsoft.com/office/powerpoint/2010/main" val="54526878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7 USA occult peace symbo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2270" y="1447499"/>
            <a:ext cx="4917538" cy="4539266"/>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 Occultism</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17756" y="35332"/>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410</a:t>
            </a:r>
          </a:p>
          <a:p>
            <a:pPr algn="ctr" defTabSz="914400" eaLnBrk="0" fontAlgn="base" hangingPunct="0">
              <a:spcBef>
                <a:spcPct val="0"/>
              </a:spcBef>
              <a:spcAft>
                <a:spcPct val="0"/>
              </a:spcAft>
            </a:pPr>
            <a:r>
              <a:rPr lang="en-US" b="1" dirty="0">
                <a:solidFill>
                  <a:srgbClr val="FFFFFF"/>
                </a:solidFill>
                <a:latin typeface="Arial" charset="0"/>
                <a:cs typeface="Arial" charset="0"/>
              </a:rPr>
              <a:t>j</a:t>
            </a:r>
          </a:p>
        </p:txBody>
      </p:sp>
      <p:pic>
        <p:nvPicPr>
          <p:cNvPr id="2" name="Picture 1" descr="rev 17 USA Occult dollar bill-550wi.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67415"/>
            <a:ext cx="9152283" cy="5990585"/>
          </a:xfrm>
          <a:prstGeom prst="rect">
            <a:avLst/>
          </a:prstGeom>
        </p:spPr>
      </p:pic>
    </p:spTree>
    <p:extLst>
      <p:ext uri="{BB962C8B-B14F-4D97-AF65-F5344CB8AC3E}">
        <p14:creationId xmlns:p14="http://schemas.microsoft.com/office/powerpoint/2010/main" val="2220640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7 USA immorality red sheet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rev 17 USA Flee-Sexual-Immorality.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969260"/>
            <a:ext cx="4903848" cy="2888740"/>
          </a:xfrm>
          <a:prstGeom prst="rect">
            <a:avLst/>
          </a:prstGeom>
        </p:spPr>
      </p:pic>
      <p:pic>
        <p:nvPicPr>
          <p:cNvPr id="10" name="Picture 9" descr="rev 17 USA Immorality adrianne-palicki-wonder-woman-nbc.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093995"/>
            <a:ext cx="4762775" cy="2655293"/>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 Immorality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417756" y="-17591"/>
            <a:ext cx="69527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410</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k</a:t>
            </a:r>
            <a:endParaRPr lang="en-US" b="1" dirty="0">
              <a:solidFill>
                <a:srgbClr val="FFFFFF"/>
              </a:solidFill>
              <a:latin typeface="Arial" charset="0"/>
              <a:cs typeface="Arial" charset="0"/>
            </a:endParaRPr>
          </a:p>
        </p:txBody>
      </p:sp>
      <p:pic>
        <p:nvPicPr>
          <p:cNvPr id="6" name="Picture 5" descr="rev 17 USA Homosexuality.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68568" y="4021125"/>
            <a:ext cx="4275432" cy="2836875"/>
          </a:xfrm>
          <a:prstGeom prst="rect">
            <a:avLst/>
          </a:prstGeom>
        </p:spPr>
      </p:pic>
      <p:pic>
        <p:nvPicPr>
          <p:cNvPr id="2" name="Picture 1" descr="rev 17 USA immorality WatchOut.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84366" y="723286"/>
            <a:ext cx="4059634" cy="3387104"/>
          </a:xfrm>
          <a:prstGeom prst="rect">
            <a:avLst/>
          </a:prstGeom>
        </p:spPr>
      </p:pic>
      <p:grpSp>
        <p:nvGrpSpPr>
          <p:cNvPr id="9" name="Group 8"/>
          <p:cNvGrpSpPr/>
          <p:nvPr/>
        </p:nvGrpSpPr>
        <p:grpSpPr>
          <a:xfrm>
            <a:off x="-81583" y="723286"/>
            <a:ext cx="9243223" cy="6134714"/>
            <a:chOff x="-81583" y="723286"/>
            <a:chExt cx="9243223" cy="6134714"/>
          </a:xfrm>
        </p:grpSpPr>
        <p:sp>
          <p:nvSpPr>
            <p:cNvPr id="12" name="Rectangle 11"/>
            <p:cNvSpPr/>
            <p:nvPr/>
          </p:nvSpPr>
          <p:spPr bwMode="auto">
            <a:xfrm rot="16200000" flipH="1">
              <a:off x="1717609" y="3506364"/>
              <a:ext cx="6103473"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1" name="Rectangle 10"/>
            <p:cNvSpPr/>
            <p:nvPr/>
          </p:nvSpPr>
          <p:spPr bwMode="auto">
            <a:xfrm flipH="1">
              <a:off x="0" y="723286"/>
              <a:ext cx="9144000"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ectangle 7"/>
            <p:cNvSpPr/>
            <p:nvPr/>
          </p:nvSpPr>
          <p:spPr bwMode="auto">
            <a:xfrm>
              <a:off x="-81583" y="3722280"/>
              <a:ext cx="9243223"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Tree>
    <p:extLst>
      <p:ext uri="{BB962C8B-B14F-4D97-AF65-F5344CB8AC3E}">
        <p14:creationId xmlns:p14="http://schemas.microsoft.com/office/powerpoint/2010/main" val="2510269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USA Deceives via_drug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sp>
        <p:nvSpPr>
          <p:cNvPr id="887810" name="Rectangle 1026"/>
          <p:cNvSpPr>
            <a:spLocks noGrp="1" noChangeArrowheads="1"/>
          </p:cNvSpPr>
          <p:nvPr>
            <p:ph type="ctrTitle"/>
          </p:nvPr>
        </p:nvSpPr>
        <p:spPr>
          <a:xfrm>
            <a:off x="1" y="-45074"/>
            <a:ext cx="8273038" cy="150929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 Deceives All Nations with Her Sorcery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l</a:t>
            </a:r>
          </a:p>
        </p:txBody>
      </p:sp>
      <p:sp>
        <p:nvSpPr>
          <p:cNvPr id="6" name="Rectangle 1026"/>
          <p:cNvSpPr txBox="1">
            <a:spLocks noChangeArrowheads="1"/>
          </p:cNvSpPr>
          <p:nvPr/>
        </p:nvSpPr>
        <p:spPr bwMode="auto">
          <a:xfrm>
            <a:off x="0" y="4304442"/>
            <a:ext cx="9180513" cy="255355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smtClean="0">
                <a:solidFill>
                  <a:srgbClr val="FFFFFF"/>
                </a:solidFill>
                <a:effectLst>
                  <a:glow rad="254000">
                    <a:srgbClr val="000000">
                      <a:alpha val="75000"/>
                    </a:srgbClr>
                  </a:glow>
                </a:effectLst>
              </a:rPr>
              <a:t>"Your merchants </a:t>
            </a:r>
            <a:r>
              <a:rPr lang="en-US" sz="3600" b="1" dirty="0">
                <a:solidFill>
                  <a:srgbClr val="FFFFFF"/>
                </a:solidFill>
                <a:effectLst>
                  <a:glow rad="254000">
                    <a:srgbClr val="000000">
                      <a:alpha val="75000"/>
                    </a:srgbClr>
                  </a:glow>
                </a:effectLst>
              </a:rPr>
              <a:t>were the great men of the earth, because all the nations were deceived </a:t>
            </a:r>
            <a:r>
              <a:rPr lang="en-US" sz="3600" b="1" dirty="0" smtClean="0">
                <a:solidFill>
                  <a:srgbClr val="FFFFFF"/>
                </a:solidFill>
                <a:effectLst>
                  <a:glow rad="254000">
                    <a:srgbClr val="000000">
                      <a:alpha val="75000"/>
                    </a:srgbClr>
                  </a:glow>
                </a:effectLst>
              </a:rPr>
              <a:t>by </a:t>
            </a:r>
            <a:r>
              <a:rPr lang="en-US" sz="3600" b="1" dirty="0">
                <a:solidFill>
                  <a:srgbClr val="FFFFFF"/>
                </a:solidFill>
                <a:effectLst>
                  <a:glow rad="254000">
                    <a:srgbClr val="000000">
                      <a:alpha val="75000"/>
                    </a:srgbClr>
                  </a:glow>
                </a:effectLst>
              </a:rPr>
              <a:t>your </a:t>
            </a:r>
            <a:r>
              <a:rPr lang="en-US" sz="3600" b="1" dirty="0" smtClean="0">
                <a:solidFill>
                  <a:srgbClr val="FFFFFF"/>
                </a:solidFill>
                <a:effectLst>
                  <a:glow rad="254000">
                    <a:srgbClr val="000000">
                      <a:alpha val="75000"/>
                    </a:srgbClr>
                  </a:glow>
                </a:effectLst>
              </a:rPr>
              <a:t>sorcery </a:t>
            </a:r>
            <a:r>
              <a:rPr lang="en-US" sz="3600" b="1" dirty="0">
                <a:solidFill>
                  <a:srgbClr val="FFFFFF"/>
                </a:solidFill>
                <a:effectLst>
                  <a:glow rad="254000">
                    <a:srgbClr val="000000">
                      <a:alpha val="75000"/>
                    </a:srgbClr>
                  </a:glow>
                </a:effectLst>
              </a:rPr>
              <a:t>(</a:t>
            </a:r>
            <a:r>
              <a:rPr lang="en-US" sz="3600" b="1" dirty="0" err="1">
                <a:solidFill>
                  <a:srgbClr val="FFFFFF"/>
                </a:solidFill>
                <a:effectLst>
                  <a:glow rad="254000">
                    <a:srgbClr val="000000">
                      <a:alpha val="75000"/>
                    </a:srgbClr>
                  </a:glow>
                </a:effectLst>
                <a:latin typeface="Bwgrki"/>
                <a:cs typeface="Bwgrki"/>
              </a:rPr>
              <a:t>farmakei,a</a:t>
            </a:r>
            <a:r>
              <a:rPr lang="en-US" sz="3600" b="1" dirty="0">
                <a:solidFill>
                  <a:srgbClr val="FFFFFF"/>
                </a:solidFill>
                <a:effectLst>
                  <a:glow rad="254000">
                    <a:srgbClr val="000000">
                      <a:alpha val="75000"/>
                    </a:srgbClr>
                  </a:glow>
                </a:effectLst>
              </a:rPr>
              <a:t> </a:t>
            </a:r>
            <a:r>
              <a:rPr lang="en-US" sz="3600" b="1" dirty="0" smtClean="0">
                <a:solidFill>
                  <a:srgbClr val="FFFFFF"/>
                </a:solidFill>
                <a:effectLst>
                  <a:glow rad="254000">
                    <a:srgbClr val="000000">
                      <a:alpha val="75000"/>
                    </a:srgbClr>
                  </a:glow>
                </a:effectLst>
              </a:rPr>
              <a:t>)" </a:t>
            </a:r>
            <a:r>
              <a:rPr lang="en-US" sz="3600" b="1" dirty="0">
                <a:solidFill>
                  <a:srgbClr val="FFFFFF"/>
                </a:solidFill>
                <a:effectLst>
                  <a:glow rad="254000">
                    <a:srgbClr val="000000">
                      <a:alpha val="75000"/>
                    </a:srgbClr>
                  </a:glow>
                </a:effectLst>
              </a:rPr>
              <a:t>(</a:t>
            </a:r>
            <a:r>
              <a:rPr lang="en-US" sz="3600" b="1" dirty="0" smtClean="0">
                <a:solidFill>
                  <a:srgbClr val="FFFFFF"/>
                </a:solidFill>
                <a:effectLst>
                  <a:glow rad="2540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18:23b </a:t>
            </a:r>
            <a:r>
              <a:rPr lang="en-US" sz="3200" b="1" dirty="0" smtClean="0">
                <a:solidFill>
                  <a:srgbClr val="FFFFFF"/>
                </a:solidFill>
                <a:effectLst>
                  <a:glow rad="2540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NAU</a:t>
            </a:r>
            <a:r>
              <a:rPr lang="en-US" sz="3600" b="1" dirty="0" smtClean="0">
                <a:solidFill>
                  <a:srgbClr val="FFFFFF"/>
                </a:solidFill>
                <a:effectLst>
                  <a:glow rad="2540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a:t>
            </a:r>
            <a:endParaRPr lang="en-US" sz="3600" b="1" dirty="0">
              <a:solidFill>
                <a:srgbClr val="FFFFFF"/>
              </a:solidFill>
              <a:effectLst>
                <a:glow rad="254000">
                  <a:srgbClr val="000000">
                    <a:alpha val="75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095080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USA Deceives via_drug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pic>
        <p:nvPicPr>
          <p:cNvPr id="4" name="Picture 3" descr="rev 17 USA deceived drugs_de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93150"/>
            <a:ext cx="4467437" cy="3964850"/>
          </a:xfrm>
          <a:prstGeom prst="rect">
            <a:avLst/>
          </a:prstGeom>
        </p:spPr>
      </p:pic>
      <p:pic>
        <p:nvPicPr>
          <p:cNvPr id="3" name="Picture 2" descr="rev 17 USA deceives Drug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351288"/>
            <a:ext cx="4498134" cy="3002103"/>
          </a:xfrm>
          <a:prstGeom prst="rect">
            <a:avLst/>
          </a:prstGeom>
        </p:spPr>
      </p:pic>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l</a:t>
            </a:r>
          </a:p>
        </p:txBody>
      </p:sp>
      <p:sp>
        <p:nvSpPr>
          <p:cNvPr id="8" name="Rectangle 7"/>
          <p:cNvSpPr/>
          <p:nvPr/>
        </p:nvSpPr>
        <p:spPr bwMode="auto">
          <a:xfrm rot="16200000" flipH="1">
            <a:off x="1966609" y="3854127"/>
            <a:ext cx="5605475"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 name="Rectangle 9"/>
          <p:cNvSpPr/>
          <p:nvPr/>
        </p:nvSpPr>
        <p:spPr bwMode="auto">
          <a:xfrm>
            <a:off x="-81583" y="3792844"/>
            <a:ext cx="4844313"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pic>
        <p:nvPicPr>
          <p:cNvPr id="5" name="Picture 4" descr="rev 17 USA deceives drugs-skull-and-a-gravestone.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85622" y="1351288"/>
            <a:ext cx="4158378" cy="5517272"/>
          </a:xfrm>
          <a:prstGeom prst="rect">
            <a:avLst/>
          </a:prstGeom>
        </p:spPr>
      </p:pic>
      <p:sp>
        <p:nvSpPr>
          <p:cNvPr id="887810" name="Rectangle 1026"/>
          <p:cNvSpPr>
            <a:spLocks noGrp="1" noChangeArrowheads="1"/>
          </p:cNvSpPr>
          <p:nvPr>
            <p:ph type="ctrTitle"/>
          </p:nvPr>
        </p:nvSpPr>
        <p:spPr>
          <a:xfrm>
            <a:off x="1" y="-45074"/>
            <a:ext cx="8273038" cy="150929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US Deceives All Nations with Her Sorcery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3534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p:spPr>
        <p:txBody>
          <a:bodyPr/>
          <a:lstStyle/>
          <a:p>
            <a:pPr>
              <a:defRPr/>
            </a:pPr>
            <a:r>
              <a:rPr lang="en-US" b="1" dirty="0" smtClean="0">
                <a:effectLst>
                  <a:glow rad="177800">
                    <a:schemeClr val="tx1"/>
                  </a:glow>
                </a:effectLst>
                <a:latin typeface="Arial" charset="0"/>
                <a:ea typeface="ＭＳ Ｐゴシック" charset="0"/>
                <a:cs typeface="ＭＳ Ｐゴシック" charset="0"/>
              </a:rPr>
              <a:t>US Sits as a Queen</a:t>
            </a:r>
            <a:endParaRPr lang="en-US" dirty="0">
              <a:effectLst>
                <a:glow rad="177800">
                  <a:schemeClr val="tx1"/>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m</a:t>
            </a:r>
          </a:p>
        </p:txBody>
      </p:sp>
      <p:pic>
        <p:nvPicPr>
          <p:cNvPr id="2" name="Picture 1" descr="rev 17 USA queen1744429-lone-queen-sits-on-black-and-red-chess-bo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49855"/>
            <a:ext cx="9144000" cy="6103620"/>
          </a:xfrm>
          <a:prstGeom prst="rect">
            <a:avLst/>
          </a:prstGeom>
        </p:spPr>
      </p:pic>
      <p:sp>
        <p:nvSpPr>
          <p:cNvPr id="6" name="Rectangle 1026"/>
          <p:cNvSpPr txBox="1">
            <a:spLocks noChangeArrowheads="1"/>
          </p:cNvSpPr>
          <p:nvPr/>
        </p:nvSpPr>
        <p:spPr bwMode="auto">
          <a:xfrm>
            <a:off x="3333911" y="1148879"/>
            <a:ext cx="5846602" cy="570912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glow rad="177800">
                    <a:schemeClr val="tx1"/>
                  </a:glow>
                </a:effectLst>
                <a:latin typeface="Arial" charset="0"/>
                <a:ea typeface="ＭＳ Ｐゴシック" charset="0"/>
                <a:cs typeface="ＭＳ Ｐゴシック" charset="0"/>
              </a:rPr>
              <a:t>"She </a:t>
            </a:r>
            <a:r>
              <a:rPr lang="en-US" sz="3200" b="1" dirty="0">
                <a:solidFill>
                  <a:srgbClr val="FFFFFF"/>
                </a:solidFill>
                <a:effectLst>
                  <a:glow rad="177800">
                    <a:schemeClr val="tx1"/>
                  </a:glow>
                </a:effectLst>
                <a:latin typeface="Arial" charset="0"/>
                <a:ea typeface="ＭＳ Ｐゴシック" charset="0"/>
                <a:cs typeface="ＭＳ Ｐゴシック" charset="0"/>
              </a:rPr>
              <a:t>glorified herself and lived in luxury, </a:t>
            </a:r>
            <a:r>
              <a:rPr lang="en-US" sz="3200" b="1" dirty="0" smtClean="0">
                <a:solidFill>
                  <a:srgbClr val="FFFFFF"/>
                </a:solidFill>
                <a:effectLst>
                  <a:glow rad="177800">
                    <a:schemeClr val="tx1"/>
                  </a:glow>
                </a:effectLst>
                <a:latin typeface="Arial" charset="0"/>
                <a:ea typeface="ＭＳ Ｐゴシック" charset="0"/>
                <a:cs typeface="ＭＳ Ｐゴシック" charset="0"/>
              </a:rPr>
              <a:t/>
            </a:r>
            <a:br>
              <a:rPr lang="en-US" sz="3200" b="1" dirty="0" smtClean="0">
                <a:solidFill>
                  <a:srgbClr val="FFFFFF"/>
                </a:solidFill>
                <a:effectLst>
                  <a:glow rad="177800">
                    <a:schemeClr val="tx1"/>
                  </a:glow>
                </a:effectLst>
                <a:latin typeface="Arial" charset="0"/>
                <a:ea typeface="ＭＳ Ｐゴシック" charset="0"/>
                <a:cs typeface="ＭＳ Ｐゴシック" charset="0"/>
              </a:rPr>
            </a:br>
            <a:r>
              <a:rPr lang="en-US" sz="3200" b="1" dirty="0" smtClean="0">
                <a:solidFill>
                  <a:srgbClr val="FFFFFF"/>
                </a:solidFill>
                <a:effectLst>
                  <a:glow rad="177800">
                    <a:schemeClr val="tx1"/>
                  </a:glow>
                </a:effectLst>
                <a:latin typeface="Arial" charset="0"/>
                <a:ea typeface="ＭＳ Ｐゴシック" charset="0"/>
                <a:cs typeface="ＭＳ Ｐゴシック" charset="0"/>
              </a:rPr>
              <a:t>so </a:t>
            </a:r>
            <a:r>
              <a:rPr lang="en-US" sz="3200" b="1" dirty="0">
                <a:solidFill>
                  <a:srgbClr val="FFFFFF"/>
                </a:solidFill>
                <a:effectLst>
                  <a:glow rad="177800">
                    <a:schemeClr val="tx1"/>
                  </a:glow>
                </a:effectLst>
                <a:latin typeface="Arial" charset="0"/>
                <a:ea typeface="ＭＳ Ｐゴシック" charset="0"/>
                <a:cs typeface="ＭＳ Ｐゴシック" charset="0"/>
              </a:rPr>
              <a:t>match it now </a:t>
            </a:r>
            <a:r>
              <a:rPr lang="en-US" sz="3200" b="1" dirty="0" smtClean="0">
                <a:solidFill>
                  <a:srgbClr val="FFFFFF"/>
                </a:solidFill>
                <a:effectLst>
                  <a:glow rad="177800">
                    <a:schemeClr val="tx1"/>
                  </a:glow>
                </a:effectLst>
                <a:latin typeface="Arial" charset="0"/>
                <a:ea typeface="ＭＳ Ｐゴシック" charset="0"/>
                <a:cs typeface="ＭＳ Ｐゴシック" charset="0"/>
              </a:rPr>
              <a:t/>
            </a:r>
            <a:br>
              <a:rPr lang="en-US" sz="3200" b="1" dirty="0" smtClean="0">
                <a:solidFill>
                  <a:srgbClr val="FFFFFF"/>
                </a:solidFill>
                <a:effectLst>
                  <a:glow rad="177800">
                    <a:schemeClr val="tx1"/>
                  </a:glow>
                </a:effectLst>
                <a:latin typeface="Arial" charset="0"/>
                <a:ea typeface="ＭＳ Ｐゴシック" charset="0"/>
                <a:cs typeface="ＭＳ Ｐゴシック" charset="0"/>
              </a:rPr>
            </a:br>
            <a:r>
              <a:rPr lang="en-US" sz="3200" b="1" dirty="0" smtClean="0">
                <a:solidFill>
                  <a:srgbClr val="FFFFFF"/>
                </a:solidFill>
                <a:effectLst>
                  <a:glow rad="177800">
                    <a:schemeClr val="tx1"/>
                  </a:glow>
                </a:effectLst>
                <a:latin typeface="Arial" charset="0"/>
                <a:ea typeface="ＭＳ Ｐゴシック" charset="0"/>
                <a:cs typeface="ＭＳ Ｐゴシック" charset="0"/>
              </a:rPr>
              <a:t>with </a:t>
            </a:r>
            <a:r>
              <a:rPr lang="en-US" sz="3200" b="1" dirty="0">
                <a:solidFill>
                  <a:srgbClr val="FFFFFF"/>
                </a:solidFill>
                <a:effectLst>
                  <a:glow rad="177800">
                    <a:schemeClr val="tx1"/>
                  </a:glow>
                </a:effectLst>
                <a:latin typeface="Arial" charset="0"/>
                <a:ea typeface="ＭＳ Ｐゴシック" charset="0"/>
                <a:cs typeface="ＭＳ Ｐゴシック" charset="0"/>
              </a:rPr>
              <a:t>torment and sorrow. </a:t>
            </a:r>
          </a:p>
          <a:p>
            <a:pPr defTabSz="914400">
              <a:defRPr/>
            </a:pPr>
            <a:r>
              <a:rPr lang="en-US" sz="3200" b="1" dirty="0" smtClean="0">
                <a:solidFill>
                  <a:srgbClr val="FFFFFF"/>
                </a:solidFill>
                <a:effectLst>
                  <a:glow rad="177800">
                    <a:schemeClr val="tx1"/>
                  </a:glow>
                </a:effectLst>
                <a:latin typeface="Arial" charset="0"/>
                <a:ea typeface="ＭＳ Ｐゴシック" charset="0"/>
                <a:cs typeface="ＭＳ Ｐゴシック" charset="0"/>
              </a:rPr>
              <a:t>She </a:t>
            </a:r>
            <a:r>
              <a:rPr lang="en-US" sz="3200" b="1" dirty="0">
                <a:solidFill>
                  <a:srgbClr val="FFFFFF"/>
                </a:solidFill>
                <a:effectLst>
                  <a:glow rad="177800">
                    <a:schemeClr val="tx1"/>
                  </a:glow>
                </a:effectLst>
                <a:latin typeface="Arial" charset="0"/>
                <a:ea typeface="ＭＳ Ｐゴシック" charset="0"/>
                <a:cs typeface="ＭＳ Ｐゴシック" charset="0"/>
              </a:rPr>
              <a:t>boasted in her heart, </a:t>
            </a:r>
            <a:r>
              <a:rPr lang="en-US" sz="3200" b="1" dirty="0" smtClean="0">
                <a:solidFill>
                  <a:srgbClr val="FFFFFF"/>
                </a:solidFill>
                <a:effectLst>
                  <a:glow rad="177800">
                    <a:schemeClr val="tx1"/>
                  </a:glow>
                </a:effectLst>
                <a:latin typeface="Arial" charset="0"/>
                <a:ea typeface="ＭＳ Ｐゴシック" charset="0"/>
                <a:cs typeface="ＭＳ Ｐゴシック" charset="0"/>
              </a:rPr>
              <a:t/>
            </a:r>
            <a:br>
              <a:rPr lang="en-US" sz="3200" b="1" dirty="0" smtClean="0">
                <a:solidFill>
                  <a:srgbClr val="FFFFFF"/>
                </a:solidFill>
                <a:effectLst>
                  <a:glow rad="177800">
                    <a:schemeClr val="tx1"/>
                  </a:glow>
                </a:effectLst>
                <a:latin typeface="Arial" charset="0"/>
                <a:ea typeface="ＭＳ Ｐゴシック" charset="0"/>
                <a:cs typeface="ＭＳ Ｐゴシック" charset="0"/>
              </a:rPr>
            </a:br>
            <a:r>
              <a:rPr lang="fr-FR" sz="3200" b="1" dirty="0" smtClean="0">
                <a:solidFill>
                  <a:srgbClr val="FFFFFF"/>
                </a:solidFill>
                <a:effectLst>
                  <a:glow rad="177800">
                    <a:schemeClr val="tx1"/>
                  </a:glow>
                </a:effectLst>
                <a:latin typeface="Arial" charset="0"/>
                <a:ea typeface="ＭＳ Ｐゴシック" charset="0"/>
                <a:cs typeface="ＭＳ Ｐゴシック" charset="0"/>
              </a:rPr>
              <a:t>'</a:t>
            </a:r>
            <a:r>
              <a:rPr lang="en-US" sz="3200" b="1" dirty="0" smtClean="0">
                <a:solidFill>
                  <a:srgbClr val="FFFFFF"/>
                </a:solidFill>
                <a:effectLst>
                  <a:glow rad="177800">
                    <a:schemeClr val="tx1"/>
                  </a:glow>
                </a:effectLst>
                <a:latin typeface="Arial" charset="0"/>
                <a:ea typeface="ＭＳ Ｐゴシック" charset="0"/>
                <a:cs typeface="ＭＳ Ｐゴシック" charset="0"/>
              </a:rPr>
              <a:t>I </a:t>
            </a:r>
            <a:r>
              <a:rPr lang="en-US" sz="3200" b="1" dirty="0">
                <a:solidFill>
                  <a:srgbClr val="FFFFFF"/>
                </a:solidFill>
                <a:effectLst>
                  <a:glow rad="177800">
                    <a:schemeClr val="tx1"/>
                  </a:glow>
                </a:effectLst>
                <a:latin typeface="Arial" charset="0"/>
                <a:ea typeface="ＭＳ Ｐゴシック" charset="0"/>
                <a:cs typeface="ＭＳ Ｐゴシック" charset="0"/>
              </a:rPr>
              <a:t>am queen on my throne. </a:t>
            </a:r>
          </a:p>
          <a:p>
            <a:pPr defTabSz="914400">
              <a:defRPr/>
            </a:pPr>
            <a:r>
              <a:rPr lang="en-US" sz="3200" b="1" dirty="0" smtClean="0">
                <a:solidFill>
                  <a:srgbClr val="FFFFFF"/>
                </a:solidFill>
                <a:effectLst>
                  <a:glow rad="177800">
                    <a:schemeClr val="tx1"/>
                  </a:glow>
                </a:effectLst>
                <a:latin typeface="Arial" charset="0"/>
                <a:ea typeface="ＭＳ Ｐゴシック" charset="0"/>
                <a:cs typeface="ＭＳ Ｐゴシック" charset="0"/>
              </a:rPr>
              <a:t>I </a:t>
            </a:r>
            <a:r>
              <a:rPr lang="en-US" sz="3200" b="1" dirty="0">
                <a:solidFill>
                  <a:srgbClr val="FFFFFF"/>
                </a:solidFill>
                <a:effectLst>
                  <a:glow rad="177800">
                    <a:schemeClr val="tx1"/>
                  </a:glow>
                </a:effectLst>
                <a:latin typeface="Arial" charset="0"/>
                <a:ea typeface="ＭＳ Ｐゴシック" charset="0"/>
                <a:cs typeface="ＭＳ Ｐゴシック" charset="0"/>
              </a:rPr>
              <a:t>am no helpless widow, </a:t>
            </a:r>
            <a:r>
              <a:rPr lang="en-US" sz="3200" b="1" dirty="0" smtClean="0">
                <a:solidFill>
                  <a:srgbClr val="FFFFFF"/>
                </a:solidFill>
                <a:effectLst>
                  <a:glow rad="177800">
                    <a:schemeClr val="tx1"/>
                  </a:glow>
                </a:effectLst>
                <a:latin typeface="Arial" charset="0"/>
                <a:ea typeface="ＭＳ Ｐゴシック" charset="0"/>
                <a:cs typeface="ＭＳ Ｐゴシック" charset="0"/>
              </a:rPr>
              <a:t/>
            </a:r>
            <a:br>
              <a:rPr lang="en-US" sz="3200" b="1" dirty="0" smtClean="0">
                <a:solidFill>
                  <a:srgbClr val="FFFFFF"/>
                </a:solidFill>
                <a:effectLst>
                  <a:glow rad="177800">
                    <a:schemeClr val="tx1"/>
                  </a:glow>
                </a:effectLst>
                <a:latin typeface="Arial" charset="0"/>
                <a:ea typeface="ＭＳ Ｐゴシック" charset="0"/>
                <a:cs typeface="ＭＳ Ｐゴシック" charset="0"/>
              </a:rPr>
            </a:br>
            <a:r>
              <a:rPr lang="en-US" sz="3200" b="1" dirty="0" smtClean="0">
                <a:solidFill>
                  <a:srgbClr val="FFFFFF"/>
                </a:solidFill>
                <a:effectLst>
                  <a:glow rad="177800">
                    <a:schemeClr val="tx1"/>
                  </a:glow>
                </a:effectLst>
                <a:latin typeface="Arial" charset="0"/>
                <a:ea typeface="ＭＳ Ｐゴシック" charset="0"/>
                <a:cs typeface="ＭＳ Ｐゴシック" charset="0"/>
              </a:rPr>
              <a:t>and </a:t>
            </a:r>
            <a:r>
              <a:rPr lang="en-US" sz="3200" b="1" dirty="0">
                <a:solidFill>
                  <a:srgbClr val="FFFFFF"/>
                </a:solidFill>
                <a:effectLst>
                  <a:glow rad="177800">
                    <a:schemeClr val="tx1"/>
                  </a:glow>
                </a:effectLst>
                <a:latin typeface="Arial" charset="0"/>
                <a:ea typeface="ＭＳ Ｐゴシック" charset="0"/>
                <a:cs typeface="ＭＳ Ｐゴシック" charset="0"/>
              </a:rPr>
              <a:t>I have no reason </a:t>
            </a:r>
            <a:r>
              <a:rPr lang="en-US" sz="3200" b="1" dirty="0" smtClean="0">
                <a:solidFill>
                  <a:srgbClr val="FFFFFF"/>
                </a:solidFill>
                <a:effectLst>
                  <a:glow rad="177800">
                    <a:schemeClr val="tx1"/>
                  </a:glow>
                </a:effectLst>
                <a:latin typeface="Arial" charset="0"/>
                <a:ea typeface="ＭＳ Ｐゴシック" charset="0"/>
                <a:cs typeface="ＭＳ Ｐゴシック" charset="0"/>
              </a:rPr>
              <a:t/>
            </a:r>
            <a:br>
              <a:rPr lang="en-US" sz="3200" b="1" dirty="0" smtClean="0">
                <a:solidFill>
                  <a:srgbClr val="FFFFFF"/>
                </a:solidFill>
                <a:effectLst>
                  <a:glow rad="177800">
                    <a:schemeClr val="tx1"/>
                  </a:glow>
                </a:effectLst>
                <a:latin typeface="Arial" charset="0"/>
                <a:ea typeface="ＭＳ Ｐゴシック" charset="0"/>
                <a:cs typeface="ＭＳ Ｐゴシック" charset="0"/>
              </a:rPr>
            </a:br>
            <a:r>
              <a:rPr lang="en-US" sz="3200" b="1" dirty="0" smtClean="0">
                <a:solidFill>
                  <a:srgbClr val="FFFFFF"/>
                </a:solidFill>
                <a:effectLst>
                  <a:glow rad="177800">
                    <a:schemeClr val="tx1"/>
                  </a:glow>
                </a:effectLst>
                <a:latin typeface="Arial" charset="0"/>
                <a:ea typeface="ＭＳ Ｐゴシック" charset="0"/>
                <a:cs typeface="ＭＳ Ｐゴシック" charset="0"/>
              </a:rPr>
              <a:t>to mourn</a:t>
            </a:r>
            <a:r>
              <a:rPr lang="fr-FR" sz="3200" b="1" dirty="0" smtClean="0">
                <a:solidFill>
                  <a:srgbClr val="FFFFFF"/>
                </a:solidFill>
                <a:effectLst>
                  <a:glow rad="177800">
                    <a:schemeClr val="tx1"/>
                  </a:glow>
                </a:effectLst>
                <a:latin typeface="Arial" charset="0"/>
                <a:ea typeface="ＭＳ Ｐゴシック" charset="0"/>
                <a:cs typeface="ＭＳ Ｐゴシック" charset="0"/>
              </a:rPr>
              <a:t>'"</a:t>
            </a:r>
            <a:r>
              <a:rPr lang="en-US" sz="3200" b="1" dirty="0" smtClean="0">
                <a:solidFill>
                  <a:srgbClr val="FFFFFF"/>
                </a:solidFill>
                <a:effectLst>
                  <a:glow rad="177800">
                    <a:schemeClr val="tx1"/>
                  </a:glow>
                </a:effectLst>
                <a:latin typeface="Arial" charset="0"/>
                <a:ea typeface="ＭＳ Ｐゴシック" charset="0"/>
                <a:cs typeface="ＭＳ Ｐゴシック" charset="0"/>
              </a:rPr>
              <a:t> (18:7 </a:t>
            </a:r>
            <a:r>
              <a:rPr lang="en-US" sz="2800" b="1" dirty="0" smtClean="0">
                <a:solidFill>
                  <a:srgbClr val="FFFFFF"/>
                </a:solidFill>
                <a:effectLst>
                  <a:glow rad="177800">
                    <a:schemeClr val="tx1"/>
                  </a:glow>
                </a:effectLst>
                <a:latin typeface="Arial" charset="0"/>
                <a:ea typeface="ＭＳ Ｐゴシック" charset="0"/>
                <a:cs typeface="ＭＳ Ｐゴシック" charset="0"/>
              </a:rPr>
              <a:t>NLT</a:t>
            </a:r>
            <a:r>
              <a:rPr lang="en-US" sz="3200" b="1" dirty="0" smtClean="0">
                <a:solidFill>
                  <a:srgbClr val="FFFFFF"/>
                </a:solidFill>
                <a:effectLst>
                  <a:glow rad="177800">
                    <a:schemeClr val="tx1"/>
                  </a:glow>
                </a:effectLst>
                <a:latin typeface="Arial" charset="0"/>
                <a:ea typeface="ＭＳ Ｐゴシック" charset="0"/>
                <a:cs typeface="ＭＳ Ｐゴシック" charset="0"/>
              </a:rPr>
              <a:t>)</a:t>
            </a:r>
            <a:endParaRPr lang="en-US" sz="3200" dirty="0">
              <a:solidFill>
                <a:srgbClr val="FFFFFF"/>
              </a:solidFill>
              <a:effectLst>
                <a:glow rad="1778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66378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Godless Philosophy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n</a:t>
            </a:r>
          </a:p>
        </p:txBody>
      </p:sp>
      <p:sp>
        <p:nvSpPr>
          <p:cNvPr id="6" name="Rectangle 1026"/>
          <p:cNvSpPr txBox="1">
            <a:spLocks noChangeArrowheads="1"/>
          </p:cNvSpPr>
          <p:nvPr/>
        </p:nvSpPr>
        <p:spPr bwMode="auto">
          <a:xfrm>
            <a:off x="17637" y="4241725"/>
            <a:ext cx="9180513"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"Nietzsche is dead."</a:t>
            </a: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r>
            <a:b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t>
            </a: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G</a:t>
            </a: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od, 1900</a:t>
            </a:r>
            <a:endParaRPr lang="en-US" sz="66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smtClean="0">
                <a:solidFill>
                  <a:srgbClr val="000000"/>
                </a:solidFill>
                <a:latin typeface="Times New Roman"/>
                <a:ea typeface="ＭＳ Ｐゴシック" charset="0"/>
                <a:cs typeface="Times New Roman"/>
              </a:rPr>
              <a:t>"God is dead."</a:t>
            </a:r>
            <a:r>
              <a:rPr lang="en-US" sz="6600" dirty="0" smtClean="0">
                <a:solidFill>
                  <a:srgbClr val="000000"/>
                </a:solidFill>
                <a:latin typeface="Times New Roman"/>
                <a:ea typeface="ＭＳ Ｐゴシック" charset="0"/>
                <a:cs typeface="Times New Roman"/>
              </a:rPr>
              <a:t/>
            </a:r>
            <a:br>
              <a:rPr lang="en-US" sz="6600" dirty="0" smtClean="0">
                <a:solidFill>
                  <a:srgbClr val="000000"/>
                </a:solidFill>
                <a:latin typeface="Times New Roman"/>
                <a:ea typeface="ＭＳ Ｐゴシック" charset="0"/>
                <a:cs typeface="Times New Roman"/>
              </a:rPr>
            </a:br>
            <a:r>
              <a:rPr lang="en-US" sz="6600" dirty="0" smtClean="0">
                <a:solidFill>
                  <a:srgbClr val="000000"/>
                </a:solidFill>
                <a:latin typeface="Times New Roman"/>
                <a:ea typeface="ＭＳ Ｐゴシック" charset="0"/>
                <a:cs typeface="Times New Roman"/>
              </a:rPr>
              <a:t>– Nietzsche, 1883</a:t>
            </a:r>
            <a:endParaRPr lang="en-US" sz="6600" b="1" dirty="0" smtClean="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4024286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6939</TotalTime>
  <Words>6743</Words>
  <Application>Microsoft Macintosh PowerPoint</Application>
  <PresentationFormat>On-screen Show (4:3)</PresentationFormat>
  <Paragraphs>922</Paragraphs>
  <Slides>141</Slides>
  <Notes>128</Notes>
  <HiddenSlides>0</HiddenSlides>
  <MMClips>0</MMClips>
  <ScaleCrop>false</ScaleCrop>
  <HeadingPairs>
    <vt:vector size="4" baseType="variant">
      <vt:variant>
        <vt:lpstr>Theme</vt:lpstr>
      </vt:variant>
      <vt:variant>
        <vt:i4>16</vt:i4>
      </vt:variant>
      <vt:variant>
        <vt:lpstr>Slide Titles</vt:lpstr>
      </vt:variant>
      <vt:variant>
        <vt:i4>141</vt:i4>
      </vt:variant>
    </vt:vector>
  </HeadingPairs>
  <TitlesOfParts>
    <vt:vector size="157" baseType="lpstr">
      <vt:lpstr>21_Blank Presentation</vt:lpstr>
      <vt:lpstr>預設簡報設計</vt:lpstr>
      <vt:lpstr>10_Blank Presentation</vt:lpstr>
      <vt:lpstr>1_Crumple</vt:lpstr>
      <vt:lpstr>4_Default Design</vt:lpstr>
      <vt:lpstr>5_Default Design</vt:lpstr>
      <vt:lpstr>6_Default Design</vt:lpstr>
      <vt:lpstr>1_Blank Presentation</vt:lpstr>
      <vt:lpstr>3_Beam</vt:lpstr>
      <vt:lpstr>27_Default Design</vt:lpstr>
      <vt:lpstr>24_Default Design</vt:lpstr>
      <vt:lpstr>4_Stream</vt:lpstr>
      <vt:lpstr>7_Default Design</vt:lpstr>
      <vt:lpstr>Light Fountain</vt:lpstr>
      <vt:lpstr>2_Blank Presentation</vt:lpstr>
      <vt:lpstr>3_Blank Presentation</vt:lpstr>
      <vt:lpstr>A Kingdom Removed (Rev. 17:1–19:10)</vt:lpstr>
      <vt:lpstr>Apostates don't wear nametags</vt:lpstr>
      <vt:lpstr>Apostates Destroy From Within</vt:lpstr>
      <vt:lpstr>The Book Apostate</vt:lpstr>
      <vt:lpstr>Who are the apostates?</vt:lpstr>
      <vt:lpstr>Why are they significant?</vt:lpstr>
      <vt:lpstr>What did the apostates teach?</vt:lpstr>
      <vt:lpstr>Godless Philosophy</vt:lpstr>
      <vt:lpstr>How are you doing with resisting the world and welcoming Christ? </vt:lpstr>
      <vt:lpstr>Why should we reject the world…</vt:lpstr>
      <vt:lpstr>Content of the Judgments</vt:lpstr>
      <vt:lpstr>Bowl Judgments (Rev. 16)</vt:lpstr>
      <vt:lpstr>Chronology of Revelation</vt:lpstr>
      <vt:lpstr>Note:  The Tribulation has ended.  Now a word from our Sponsor…</vt:lpstr>
      <vt:lpstr>"Babylon"</vt:lpstr>
      <vt:lpstr>I. This world's key entity will fall in the Tribulation (Rev. 17).</vt:lpstr>
      <vt:lpstr>The Harlot (17:1-2 NLT)</vt:lpstr>
      <vt:lpstr>The Prostitute &amp; Beast</vt:lpstr>
      <vt:lpstr>Beautiful but Immoral</vt:lpstr>
      <vt:lpstr>Babylon (17:5-6)</vt:lpstr>
      <vt:lpstr>Belshazzar Humbled (Dan. 5:30)</vt:lpstr>
      <vt:lpstr>Fall of Babylon</vt:lpstr>
      <vt:lpstr>Who are These Major Players of Rev. 17?</vt:lpstr>
      <vt:lpstr>Identical Symbols of Rev. 17</vt:lpstr>
      <vt:lpstr>Beasts of Rev. 13</vt:lpstr>
      <vt:lpstr>Who are the seven kings (17:9-10)?</vt:lpstr>
      <vt:lpstr>Rev. 13:18</vt:lpstr>
      <vt:lpstr>Response: Future Orientation</vt:lpstr>
      <vt:lpstr>Rev. 17:10</vt:lpstr>
      <vt:lpstr>Response: Why can't Nero be the 666?</vt:lpstr>
      <vt:lpstr>Rev. 17:10 has no reference to Nero or Domitian as Beale affirms. </vt:lpstr>
      <vt:lpstr>Correlation with Daniel</vt:lpstr>
      <vt:lpstr>Eight Successive Kingdoms (17:10-11) </vt:lpstr>
      <vt:lpstr>Support for Successive Kingdoms View</vt:lpstr>
      <vt:lpstr>Control of the World Political System:</vt:lpstr>
      <vt:lpstr>EU States</vt:lpstr>
      <vt:lpstr>The European Parliament Official Stamp</vt:lpstr>
      <vt:lpstr>Proposed Post-War World II Map</vt:lpstr>
      <vt:lpstr>Characteristics of Babylon</vt:lpstr>
      <vt:lpstr>Associations</vt:lpstr>
      <vt:lpstr>Associations</vt:lpstr>
      <vt:lpstr>Views on End Times Babylon (The Harlot)</vt:lpstr>
      <vt:lpstr>Is Babylon the…</vt:lpstr>
      <vt:lpstr>But Babylon Will Be Ruined in One Hour by Fire (18:10, 17, 19)</vt:lpstr>
      <vt:lpstr>Bowl #7  (Rev. 16:18-19a NLT)</vt:lpstr>
      <vt:lpstr>Is Babylon a Religion?</vt:lpstr>
      <vt:lpstr>Babylon Religion Moved West</vt:lpstr>
      <vt:lpstr>Babylon Religion Moved West</vt:lpstr>
      <vt:lpstr>The Catholic Church Repeats Babylon's Mistakes</vt:lpstr>
      <vt:lpstr>Mother and Child Worship</vt:lpstr>
      <vt:lpstr>Mother and Child Worship</vt:lpstr>
      <vt:lpstr>Mother and Child Worship</vt:lpstr>
      <vt:lpstr>The Pieta </vt:lpstr>
      <vt:lpstr>Obelisks</vt:lpstr>
      <vt:lpstr>The Egyptian Obelisk at St. Peter's Square</vt:lpstr>
      <vt:lpstr>Other Pagan Parallels:</vt:lpstr>
      <vt:lpstr>Is Babylon Astrology?</vt:lpstr>
      <vt:lpstr>One-World Religion</vt:lpstr>
      <vt:lpstr>Apostate Church Centered in Rome</vt:lpstr>
      <vt:lpstr>World Council of Churches</vt:lpstr>
      <vt:lpstr>United Religions International formed on  26 June 2000 "to end religiously motivated violence"</vt:lpstr>
      <vt:lpstr>Is Babylon a City?</vt:lpstr>
      <vt:lpstr>A Dallas Seminary professor said the 1980s rebuilding of Babylon, Iraq revealed it as Mystery Babylon</vt:lpstr>
      <vt:lpstr>The 1986 Babylon Medallion</vt:lpstr>
      <vt:lpstr>Is Babylon a Code Name for Rome?</vt:lpstr>
      <vt:lpstr>Rome had seven hills (17:9)</vt:lpstr>
      <vt:lpstr>Is Babylon a Code Name for Jerusalem?</vt:lpstr>
      <vt:lpstr>USA?</vt:lpstr>
      <vt:lpstr>Babylon must be a nation.  Why?</vt:lpstr>
      <vt:lpstr>The USA is Symbolized by a Woman in the Statue of Liberty</vt:lpstr>
      <vt:lpstr>End-Times Babylon is guilty of spiritual adultery.  This means she left her godly heritage.</vt:lpstr>
      <vt:lpstr>The USA began as a Christian nation</vt:lpstr>
      <vt:lpstr>Plymouth Pilgrims</vt:lpstr>
      <vt:lpstr>Yet they massacred the Pequot</vt:lpstr>
      <vt:lpstr>The USA began as a Christian nation</vt:lpstr>
      <vt:lpstr>The USA began as a Christian nation</vt:lpstr>
      <vt:lpstr>Do you trust in God?</vt:lpstr>
      <vt:lpstr>Do we trust in God?</vt:lpstr>
      <vt:lpstr>Does your trust in God embarrass you?</vt:lpstr>
      <vt:lpstr>A Cause for Shame?</vt:lpstr>
      <vt:lpstr>The USA began as a Christian nation but has left its godly heritage.</vt:lpstr>
      <vt:lpstr>The USA began as a Christian nation but has left its godly heritage.</vt:lpstr>
      <vt:lpstr>The Christian heritage is now hotly debated!</vt:lpstr>
      <vt:lpstr>USA Trade</vt:lpstr>
      <vt:lpstr>Trade of Tyre  (Isaiah 23)</vt:lpstr>
      <vt:lpstr>Phoenician Colonies</vt:lpstr>
      <vt:lpstr>The Trade of Phoenicia</vt:lpstr>
      <vt:lpstr>USA Wealth</vt:lpstr>
      <vt:lpstr>USA Wealth</vt:lpstr>
      <vt:lpstr>US Control of Other Nations</vt:lpstr>
      <vt:lpstr>US Could Be Destroyed by Russian Nukes</vt:lpstr>
      <vt:lpstr>US Hedonism</vt:lpstr>
      <vt:lpstr>US Glorified</vt:lpstr>
      <vt:lpstr>US Occultism</vt:lpstr>
      <vt:lpstr>US Immorality</vt:lpstr>
      <vt:lpstr>US Deceives All Nations with Her Sorcery</vt:lpstr>
      <vt:lpstr>US Deceives All Nations with Her Sorcery</vt:lpstr>
      <vt:lpstr>US Sits as a Queen</vt:lpstr>
      <vt:lpstr>Godless Philosophy</vt:lpstr>
      <vt:lpstr>US Killed Prophets of God</vt:lpstr>
      <vt:lpstr>Problems with the USA  as Mystery Babylon</vt:lpstr>
      <vt:lpstr>What or Who, then, is  Mystery Babylon?</vt:lpstr>
      <vt:lpstr>Antichrist will destroy End Times Babylon when he heads a confederacy of ten regions in the second half of the Tribulation (17:7-18). </vt:lpstr>
      <vt:lpstr>Eight Successive Kingdoms (17:10-11) </vt:lpstr>
      <vt:lpstr>At first she rides the beast (17:7-14)</vt:lpstr>
      <vt:lpstr>But later the beast kills her (17:15-18)</vt:lpstr>
      <vt:lpstr>I. This world's key entity will fall in the Tribulation (Rev. 17).</vt:lpstr>
      <vt:lpstr>II. The world's key influence will be replaced with Christ's kingdom (18:1–19:10).</vt:lpstr>
      <vt:lpstr>"After all this I saw another angel come down from heaven with great authority, and the earth grew bright with his splendor.   2He gave a mighty shout"  (18:1-2a NLT).</vt:lpstr>
      <vt:lpstr>"Babylon is fallen—that great city is fallen!  She has become a home for demons.  She is a hideout for every foul spirit,  a hideout for every foul vulture  and every foul and dreadful animal.  3For all the nations have fallen because of the wine of her passionate immorality. The kings of the world have committed adultery with her.  Because of her desires for extravagant luxury, the merchants of the world have grown rich" (18:2b-3 NLT).</vt:lpstr>
      <vt:lpstr>"Come out of her" (18:4)</vt:lpstr>
      <vt:lpstr>"Then I heard another voice calling from heaven, 'Come away from her, my people.  Do not take part in her sins,  or you will be punished with her.  5For her sins are piled as high as heaven,  and God remembers her evil deeds.  6Do to her as she has done to others.  Double her penalty for all her evil deeds.  She brewed a cup of terror for others,  so brew twice as much for her.  7She glorified herself and lived in luxury, so match it now with torment and sorrow'"  (18:4-7a NLT).</vt:lpstr>
      <vt:lpstr>"Come out of her" (18:4)</vt:lpstr>
      <vt:lpstr>Earth Mourns (18:9-24)</vt:lpstr>
      <vt:lpstr>"And the kings of the world who committed adultery with her and enjoyed her great luxury will mourn for her as they see the smoke rising from her charred remains.   10They will stand at a distance, terrified by her great torment. They will cry out,    'How terrible, how terrible for you,  O Babylon, you great city!  In a single moment  God's judgment came on you' "  (18:9-10 NLT).</vt:lpstr>
      <vt:lpstr>Businessmen will mourn (18:11)</vt:lpstr>
      <vt:lpstr>Babylon Will Be Ruined in One Hour by Fire (18:10, 17, 19)</vt:lpstr>
      <vt:lpstr>Babylon Destroyed Quickly</vt:lpstr>
      <vt:lpstr>The Harlot Will Sink…</vt:lpstr>
      <vt:lpstr>"The light of a lamp will never shine in you again. The happy voices of brides and grooms will never be heard in you again. For your merchants were the greatest in the world, and you deceived the nations with your sorceries" (18:23 NLT).</vt:lpstr>
      <vt:lpstr>"In your streets flowed the blood of the prophets and of God's holy people and the blood of people slaughtered all over the world"  (18:24 NLT).</vt:lpstr>
      <vt:lpstr>Heaven Rejoices (19:1-2 NLT)</vt:lpstr>
      <vt:lpstr>"And again their voices rang out:  'Praise the LORD!  The smoke from that city ascends forever and ever!"  (19:3 NLT).</vt:lpstr>
      <vt:lpstr>The Marriage &amp; Wedding Supper of the Lamb</vt:lpstr>
      <vt:lpstr>The Invitation in Revelation 19:7-9 (NAU)</vt:lpstr>
      <vt:lpstr>"Pre-Trib" Rapture</vt:lpstr>
      <vt:lpstr>The Marriage &amp; Supper Contrasts (19:7-9)</vt:lpstr>
      <vt:lpstr>Main Idea:</vt:lpstr>
      <vt:lpstr>Babylon will not last!</vt:lpstr>
      <vt:lpstr>Christ's Kingdom will last!</vt:lpstr>
      <vt:lpstr>I. This world's key entity will fall in the Tribulation (Rev. 17).</vt:lpstr>
      <vt:lpstr>II. The world's key influence will be replaced with Christ's kingdom (18:1–19:10).</vt:lpstr>
      <vt:lpstr>"Come out of her" (18:4)</vt:lpstr>
      <vt:lpstr>How do you need to "Come out of her"?</vt:lpstr>
      <vt:lpstr>Jeremiah's Application: "Leave Jerusalem"</vt:lpstr>
      <vt:lpstr>Hebrew's Application: "Leave Jerusalem"</vt:lpstr>
      <vt:lpstr>How do you need to "Come out of her"?</vt:lpstr>
      <vt:lpstr>7 Heads &amp; 10 Horns</vt:lpstr>
      <vt:lpstr>PowerPoint Presentation</vt:lpstr>
      <vt:lpstr>Jesus Wins!</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120</cp:revision>
  <dcterms:created xsi:type="dcterms:W3CDTF">2012-06-24T13:42:45Z</dcterms:created>
  <dcterms:modified xsi:type="dcterms:W3CDTF">2017-06-09T03:57:17Z</dcterms:modified>
</cp:coreProperties>
</file>